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7" r:id="rId3"/>
    <p:sldId id="268" r:id="rId4"/>
    <p:sldId id="270" r:id="rId5"/>
    <p:sldId id="271" r:id="rId6"/>
    <p:sldId id="272" r:id="rId7"/>
    <p:sldId id="269" r:id="rId8"/>
    <p:sldId id="277" r:id="rId9"/>
    <p:sldId id="273" r:id="rId10"/>
    <p:sldId id="274" r:id="rId11"/>
    <p:sldId id="275" r:id="rId12"/>
    <p:sldId id="258" r:id="rId13"/>
    <p:sldId id="261" r:id="rId14"/>
    <p:sldId id="262" r:id="rId15"/>
    <p:sldId id="263" r:id="rId16"/>
    <p:sldId id="264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6E273-90FE-4882-A513-C4321F1D339D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3807F-FAED-43B2-8855-0EEC6F08A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06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top</a:t>
            </a:r>
            <a:r>
              <a:rPr lang="en-US" baseline="0" dirty="0" smtClean="0"/>
              <a:t> typeface is more effective because it conveys a more serious personality that matches the purpose of the design.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3807F-FAED-43B2-8855-0EEC6F08A3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80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Just because you fall in love with a font does not mean it is the best choice.  Always test readability.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3807F-FAED-43B2-8855-0EEC6F08A37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91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2583BE-7C74-49E0-8F17-72FFAED02F04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43013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2.01 Investigate typefaces and fonts.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Kerning is most often used with text which has been enlarged since this tends to create too much space between individual letters.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661C18-5D16-4E75-9C49-5E066DF68D41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4506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2.01 Investigate typefaces and fonts.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B75AB6-5B1C-40F2-9CFE-6FECB7430D21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710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2.01 Investigate typefaces and fonts.</a:t>
            </a:r>
          </a:p>
        </p:txBody>
      </p:sp>
      <p:sp>
        <p:nvSpPr>
          <p:cNvPr id="4710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05F5B8-0325-4466-8631-BB087C6D2263}" type="slidenum">
              <a:rPr lang="en-US" smtClean="0"/>
              <a:pPr eaLnBrk="1" hangingPunct="1"/>
              <a:t>16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530D-6AE3-492D-9956-AA8E8565AB5D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DCA2-6CFD-4D9E-B582-44DBE50419F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530D-6AE3-492D-9956-AA8E8565AB5D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DCA2-6CFD-4D9E-B582-44DBE5041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530D-6AE3-492D-9956-AA8E8565AB5D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DCA2-6CFD-4D9E-B582-44DBE5041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530D-6AE3-492D-9956-AA8E8565AB5D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DCA2-6CFD-4D9E-B582-44DBE5041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530D-6AE3-492D-9956-AA8E8565AB5D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DCA2-6CFD-4D9E-B582-44DBE50419F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530D-6AE3-492D-9956-AA8E8565AB5D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DCA2-6CFD-4D9E-B582-44DBE5041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530D-6AE3-492D-9956-AA8E8565AB5D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DCA2-6CFD-4D9E-B582-44DBE50419F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530D-6AE3-492D-9956-AA8E8565AB5D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DCA2-6CFD-4D9E-B582-44DBE5041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530D-6AE3-492D-9956-AA8E8565AB5D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DCA2-6CFD-4D9E-B582-44DBE5041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530D-6AE3-492D-9956-AA8E8565AB5D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DCA2-6CFD-4D9E-B582-44DBE50419F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530D-6AE3-492D-9956-AA8E8565AB5D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DCA2-6CFD-4D9E-B582-44DBE5041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757530D-6AE3-492D-9956-AA8E8565AB5D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956DCA2-6CFD-4D9E-B582-44DBE50419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a/ae/Metal_movable_type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Typography </a:t>
            </a:r>
            <a:br>
              <a:rPr lang="en-US" dirty="0" smtClean="0"/>
            </a:br>
            <a:r>
              <a:rPr lang="en-US" dirty="0" smtClean="0"/>
              <a:t>Usability &amp; Readability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Obj. 1.01</a:t>
            </a:r>
          </a:p>
        </p:txBody>
      </p:sp>
    </p:spTree>
    <p:extLst>
      <p:ext uri="{BB962C8B-B14F-4D97-AF65-F5344CB8AC3E}">
        <p14:creationId xmlns:p14="http://schemas.microsoft.com/office/powerpoint/2010/main" val="3872287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14400"/>
          </a:xfrm>
        </p:spPr>
        <p:txBody>
          <a:bodyPr/>
          <a:lstStyle/>
          <a:p>
            <a:r>
              <a:rPr lang="en-US" dirty="0" smtClean="0"/>
              <a:t>Consider the target audience</a:t>
            </a:r>
          </a:p>
          <a:p>
            <a:pPr lvl="1"/>
            <a:endParaRPr lang="en-US" dirty="0"/>
          </a:p>
        </p:txBody>
      </p:sp>
      <p:pic>
        <p:nvPicPr>
          <p:cNvPr id="4098" name="Picture 2" descr="http://typographica.org/art/articles/clearview/Great-Bend-Angl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018" y="2514600"/>
            <a:ext cx="3429000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0" y="5163189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Clearview</a:t>
            </a:r>
            <a:r>
              <a:rPr lang="en-US" dirty="0" smtClean="0"/>
              <a:t> typeface for highway signs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888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sz="4000" kern="12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 the font for digital or print display?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2400"/>
          </a:xfrm>
        </p:spPr>
        <p:txBody>
          <a:bodyPr>
            <a:normAutofit/>
          </a:bodyPr>
          <a:lstStyle/>
          <a:p>
            <a:r>
              <a:rPr lang="en-US" dirty="0"/>
              <a:t>Consider the medium – </a:t>
            </a:r>
            <a:endParaRPr lang="en-US" dirty="0" smtClean="0"/>
          </a:p>
          <a:p>
            <a:pPr lvl="1"/>
            <a:r>
              <a:rPr lang="en-US" dirty="0" smtClean="0"/>
              <a:t>Test </a:t>
            </a:r>
            <a:r>
              <a:rPr lang="en-US" dirty="0"/>
              <a:t>the </a:t>
            </a:r>
            <a:r>
              <a:rPr lang="en-US" dirty="0" smtClean="0"/>
              <a:t>font </a:t>
            </a:r>
            <a:r>
              <a:rPr lang="en-US" dirty="0"/>
              <a:t>to see if it is legible </a:t>
            </a:r>
            <a:r>
              <a:rPr lang="en-US" dirty="0" smtClean="0"/>
              <a:t>on </a:t>
            </a:r>
            <a:r>
              <a:rPr lang="en-US" dirty="0"/>
              <a:t>the intended </a:t>
            </a:r>
            <a:r>
              <a:rPr lang="en-US" dirty="0" smtClean="0"/>
              <a:t>output</a:t>
            </a:r>
          </a:p>
          <a:p>
            <a:pPr lvl="2"/>
            <a:r>
              <a:rPr lang="en-US" dirty="0"/>
              <a:t>Test the Size – the vertical height of a character</a:t>
            </a:r>
            <a:endParaRPr lang="en-US" sz="2000" dirty="0"/>
          </a:p>
          <a:p>
            <a:pPr lvl="2"/>
            <a:r>
              <a:rPr lang="en-US" dirty="0"/>
              <a:t>Test the Style – bold, italic, fill color, stroke color, shadow, small caps</a:t>
            </a:r>
            <a:endParaRPr lang="en-US" sz="2000" dirty="0"/>
          </a:p>
          <a:p>
            <a:pPr lvl="2"/>
            <a:r>
              <a:rPr lang="en-US" dirty="0"/>
              <a:t>Test the Spacing</a:t>
            </a:r>
            <a:endParaRPr lang="en-US" sz="2000" dirty="0"/>
          </a:p>
          <a:p>
            <a:pPr lvl="3"/>
            <a:r>
              <a:rPr lang="en-US" sz="1900" b="1" dirty="0"/>
              <a:t>Leading</a:t>
            </a:r>
            <a:r>
              <a:rPr lang="en-US" sz="1900" dirty="0"/>
              <a:t> – vertical spacing between of lines of text</a:t>
            </a:r>
          </a:p>
          <a:p>
            <a:pPr lvl="3"/>
            <a:r>
              <a:rPr lang="en-US" sz="1900" b="1" dirty="0"/>
              <a:t>Kerning</a:t>
            </a:r>
            <a:r>
              <a:rPr lang="en-US" sz="1900" dirty="0"/>
              <a:t> – horizontal spacing between pairs of letters</a:t>
            </a:r>
          </a:p>
          <a:p>
            <a:pPr lvl="3"/>
            <a:r>
              <a:rPr lang="en-US" sz="1900" b="1" dirty="0"/>
              <a:t>Tracking</a:t>
            </a:r>
            <a:r>
              <a:rPr lang="en-US" sz="1900" dirty="0"/>
              <a:t> – horizontal spacing between all the characters in a large block of text.</a:t>
            </a:r>
          </a:p>
        </p:txBody>
      </p:sp>
    </p:spTree>
    <p:extLst>
      <p:ext uri="{BB962C8B-B14F-4D97-AF65-F5344CB8AC3E}">
        <p14:creationId xmlns:p14="http://schemas.microsoft.com/office/powerpoint/2010/main" val="3909799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Leading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305800" cy="52578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Vertical spacing between lines of text.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Pronounced “led-ding.”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Referred to as line spacing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Single Space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Double Space</a:t>
            </a: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Used to: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Slightly increase or decrease the length of a column so that it is even with an adjacent column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To force a block of text to fit in a space that is larger or smaller than the text block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</p:txBody>
      </p:sp>
      <p:pic>
        <p:nvPicPr>
          <p:cNvPr id="4" name="Picture 2" descr="File:Metal movable type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133600"/>
            <a:ext cx="3429000" cy="227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875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smtClean="0"/>
              <a:t>Leading</a:t>
            </a:r>
          </a:p>
        </p:txBody>
      </p:sp>
      <p:grpSp>
        <p:nvGrpSpPr>
          <p:cNvPr id="8195" name="Group 10"/>
          <p:cNvGrpSpPr>
            <a:grpSpLocks/>
          </p:cNvGrpSpPr>
          <p:nvPr/>
        </p:nvGrpSpPr>
        <p:grpSpPr bwMode="auto">
          <a:xfrm>
            <a:off x="1728788" y="1752600"/>
            <a:ext cx="7391400" cy="4572000"/>
            <a:chOff x="1728716" y="1752600"/>
            <a:chExt cx="7391400" cy="4572000"/>
          </a:xfrm>
        </p:grpSpPr>
        <p:sp>
          <p:nvSpPr>
            <p:cNvPr id="4" name="TextBox 3"/>
            <p:cNvSpPr txBox="1"/>
            <p:nvPr/>
          </p:nvSpPr>
          <p:spPr>
            <a:xfrm>
              <a:off x="1728716" y="1752600"/>
              <a:ext cx="7391400" cy="4572000"/>
            </a:xfrm>
            <a:prstGeom prst="rect">
              <a:avLst/>
            </a:prstGeom>
            <a:solidFill>
              <a:schemeClr val="bg1"/>
            </a:solidFill>
          </p:spPr>
          <p:txBody>
            <a:bodyPr/>
            <a:lstStyle/>
            <a:p>
              <a:pPr>
                <a:spcAft>
                  <a:spcPts val="0"/>
                </a:spcAft>
                <a:defRPr/>
              </a:pPr>
              <a:r>
                <a:rPr lang="en-US" sz="5400" dirty="0"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sz="5400" kern="0" dirty="0">
                  <a:latin typeface="Times New Roman" pitchFamily="18" charset="0"/>
                  <a:cs typeface="Times New Roman" pitchFamily="18" charset="0"/>
                </a:rPr>
                <a:t>ook</a:t>
              </a:r>
              <a:r>
                <a:rPr lang="en-US" sz="5400" dirty="0">
                  <a:latin typeface="Times New Roman" pitchFamily="18" charset="0"/>
                  <a:cs typeface="Times New Roman" pitchFamily="18" charset="0"/>
                </a:rPr>
                <a:t> in the nook to find</a:t>
              </a:r>
            </a:p>
            <a:p>
              <a:pPr>
                <a:spcAft>
                  <a:spcPts val="0"/>
                </a:spcAft>
                <a:defRPr/>
              </a:pPr>
              <a:endParaRPr lang="en-US" sz="5400" dirty="0">
                <a:latin typeface="Times New Roman" pitchFamily="18" charset="0"/>
                <a:cs typeface="Times New Roman" pitchFamily="18" charset="0"/>
              </a:endParaRPr>
            </a:p>
            <a:p>
              <a:pPr>
                <a:spcAft>
                  <a:spcPts val="0"/>
                </a:spcAft>
                <a:defRPr/>
              </a:pPr>
              <a:r>
                <a:rPr lang="en-US" sz="5400" dirty="0">
                  <a:latin typeface="Times New Roman" pitchFamily="18" charset="0"/>
                  <a:cs typeface="Times New Roman" pitchFamily="18" charset="0"/>
                </a:rPr>
                <a:t>the </a:t>
              </a:r>
              <a:r>
                <a:rPr lang="en-US" sz="5400" kern="0" dirty="0">
                  <a:latin typeface="Times New Roman" pitchFamily="18" charset="0"/>
                  <a:cs typeface="Times New Roman" pitchFamily="18" charset="0"/>
                </a:rPr>
                <a:t>book</a:t>
              </a:r>
              <a:r>
                <a:rPr lang="en-US" sz="5400" kern="0" spc="600" dirty="0">
                  <a:latin typeface="Times New Roman" pitchFamily="18" charset="0"/>
                  <a:cs typeface="Times New Roman" pitchFamily="18" charset="0"/>
                </a:rPr>
                <a:t> that </a:t>
              </a:r>
              <a:r>
                <a:rPr lang="en-US" sz="5400" kern="0" dirty="0">
                  <a:latin typeface="Times New Roman" pitchFamily="18" charset="0"/>
                  <a:cs typeface="Times New Roman" pitchFamily="18" charset="0"/>
                </a:rPr>
                <a:t>you</a:t>
              </a:r>
              <a:r>
                <a:rPr lang="en-US" sz="5400" kern="0" spc="600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>
                <a:spcAft>
                  <a:spcPts val="0"/>
                </a:spcAft>
                <a:defRPr/>
              </a:pPr>
              <a:endParaRPr lang="en-US" sz="5400" kern="0" spc="600" dirty="0">
                <a:latin typeface="Times New Roman" pitchFamily="18" charset="0"/>
                <a:cs typeface="Times New Roman" pitchFamily="18" charset="0"/>
              </a:endParaRPr>
            </a:p>
            <a:p>
              <a:pPr>
                <a:spcAft>
                  <a:spcPts val="0"/>
                </a:spcAft>
                <a:defRPr/>
              </a:pPr>
              <a:r>
                <a:rPr lang="en-US" sz="5400" kern="0" dirty="0">
                  <a:latin typeface="Times New Roman" pitchFamily="18" charset="0"/>
                  <a:cs typeface="Times New Roman" pitchFamily="18" charset="0"/>
                </a:rPr>
                <a:t>borrowed to read</a:t>
              </a:r>
              <a:r>
                <a:rPr lang="en-US" sz="5400" dirty="0"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1828728" y="2590800"/>
              <a:ext cx="6629400" cy="0"/>
            </a:xfrm>
            <a:prstGeom prst="line">
              <a:avLst/>
            </a:prstGeom>
            <a:ln w="41275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828728" y="3505200"/>
              <a:ext cx="6629400" cy="0"/>
            </a:xfrm>
            <a:prstGeom prst="line">
              <a:avLst/>
            </a:prstGeom>
            <a:ln w="41275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828728" y="4343400"/>
              <a:ext cx="6629400" cy="0"/>
            </a:xfrm>
            <a:prstGeom prst="line">
              <a:avLst/>
            </a:prstGeom>
            <a:ln w="41275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828728" y="5189538"/>
              <a:ext cx="6629400" cy="0"/>
            </a:xfrm>
            <a:prstGeom prst="line">
              <a:avLst/>
            </a:prstGeom>
            <a:ln w="41275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904928" y="2667000"/>
              <a:ext cx="0" cy="735013"/>
            </a:xfrm>
            <a:prstGeom prst="straightConnector1">
              <a:avLst/>
            </a:prstGeom>
            <a:ln w="41275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904928" y="4397375"/>
              <a:ext cx="0" cy="735013"/>
            </a:xfrm>
            <a:prstGeom prst="straightConnector1">
              <a:avLst/>
            </a:prstGeom>
            <a:ln w="41275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03" name="TextBox 15"/>
            <p:cNvSpPr txBox="1">
              <a:spLocks noChangeArrowheads="1"/>
            </p:cNvSpPr>
            <p:nvPr/>
          </p:nvSpPr>
          <p:spPr bwMode="auto">
            <a:xfrm>
              <a:off x="2057400" y="2849686"/>
              <a:ext cx="551085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C00000"/>
                  </a:solidFill>
                </a:rPr>
                <a:t>Leading (vertical spacing between lines of text)</a:t>
              </a:r>
              <a:endParaRPr lang="en-US" sz="1200" b="1">
                <a:solidFill>
                  <a:srgbClr val="C00000"/>
                </a:solidFill>
              </a:endParaRPr>
            </a:p>
          </p:txBody>
        </p:sp>
        <p:sp>
          <p:nvSpPr>
            <p:cNvPr id="8204" name="TextBox 16"/>
            <p:cNvSpPr txBox="1">
              <a:spLocks noChangeArrowheads="1"/>
            </p:cNvSpPr>
            <p:nvPr/>
          </p:nvSpPr>
          <p:spPr bwMode="auto">
            <a:xfrm>
              <a:off x="2069910" y="4580678"/>
              <a:ext cx="551085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C00000"/>
                  </a:solidFill>
                </a:rPr>
                <a:t>Leading (vertical spacing between lines of text)</a:t>
              </a:r>
              <a:endParaRPr lang="en-US" sz="1200" b="1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158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Kerning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153400" cy="4267200"/>
          </a:xfrm>
        </p:spPr>
        <p:txBody>
          <a:bodyPr/>
          <a:lstStyle/>
          <a:p>
            <a:pPr eaLnBrk="1" hangingPunct="1">
              <a:tabLst>
                <a:tab pos="2057400" algn="l"/>
              </a:tabLst>
            </a:pPr>
            <a:r>
              <a:rPr lang="en-US" sz="2800" dirty="0" smtClean="0"/>
              <a:t>Horizontal spacing between </a:t>
            </a:r>
            <a:r>
              <a:rPr lang="en-US" sz="2800" b="1" dirty="0" smtClean="0"/>
              <a:t>pairs</a:t>
            </a:r>
            <a:r>
              <a:rPr lang="en-US" sz="2800" dirty="0" smtClean="0"/>
              <a:t> of letters</a:t>
            </a:r>
          </a:p>
          <a:p>
            <a:pPr eaLnBrk="1" hangingPunct="1">
              <a:tabLst>
                <a:tab pos="2057400" algn="l"/>
              </a:tabLst>
            </a:pPr>
            <a:r>
              <a:rPr lang="en-US" sz="2800" dirty="0" smtClean="0"/>
              <a:t>Used create a more visually appealing and readable text.</a:t>
            </a:r>
          </a:p>
          <a:p>
            <a:pPr eaLnBrk="1" hangingPunct="1">
              <a:tabLst>
                <a:tab pos="2057400" algn="l"/>
              </a:tabLst>
            </a:pPr>
            <a:r>
              <a:rPr lang="en-US" sz="2800" dirty="0" smtClean="0"/>
              <a:t>BOOK – before kerning.</a:t>
            </a:r>
          </a:p>
          <a:p>
            <a:pPr eaLnBrk="1" hangingPunct="1">
              <a:tabLst>
                <a:tab pos="2057400" algn="l"/>
              </a:tabLst>
            </a:pPr>
            <a:endParaRPr lang="en-US" sz="2800" dirty="0" smtClean="0"/>
          </a:p>
          <a:p>
            <a:pPr lvl="1" eaLnBrk="1" hangingPunct="1">
              <a:buFontTx/>
              <a:buNone/>
              <a:tabLst>
                <a:tab pos="2057400" algn="l"/>
              </a:tabLst>
            </a:pPr>
            <a:r>
              <a:rPr lang="en-US" sz="2400" dirty="0" smtClean="0"/>
              <a:t>		 – after kerning the O’s.</a:t>
            </a:r>
          </a:p>
        </p:txBody>
      </p:sp>
      <p:pic>
        <p:nvPicPr>
          <p:cNvPr id="21508" name="Picture 6" descr="ker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922" y="4090986"/>
            <a:ext cx="1752600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076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Tracking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800" dirty="0"/>
              <a:t>Horizontal spacing between </a:t>
            </a:r>
            <a:r>
              <a:rPr lang="en-US" sz="2800" b="1" dirty="0"/>
              <a:t>all</a:t>
            </a:r>
            <a:r>
              <a:rPr lang="en-US" sz="2800" dirty="0"/>
              <a:t> characters in a large block of text.</a:t>
            </a:r>
          </a:p>
          <a:p>
            <a:pPr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sz="2800" dirty="0" smtClean="0"/>
              <a:t>Makes a block of text more open and airy or more dense.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Used to expand or contract a block of text for the purpose of aligning two columns.</a:t>
            </a:r>
          </a:p>
          <a:p>
            <a:endParaRPr lang="en-US" dirty="0" smtClean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029200"/>
            <a:ext cx="394335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070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Tracking</a:t>
            </a:r>
          </a:p>
        </p:txBody>
      </p:sp>
      <p:pic>
        <p:nvPicPr>
          <p:cNvPr id="4" name="Picture 9" descr="tracking2"/>
          <p:cNvPicPr>
            <a:picLocks noChangeAspect="1" noChangeArrowheads="1"/>
          </p:cNvPicPr>
          <p:nvPr/>
        </p:nvPicPr>
        <p:blipFill>
          <a:blip r:embed="rId3"/>
          <a:srcRect b="21104"/>
          <a:stretch>
            <a:fillRect/>
          </a:stretch>
        </p:blipFill>
        <p:spPr bwMode="auto">
          <a:xfrm>
            <a:off x="838200" y="2057400"/>
            <a:ext cx="3733274" cy="27432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</p:pic>
      <p:pic>
        <p:nvPicPr>
          <p:cNvPr id="5" name="Picture 8" descr="tracking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2057399"/>
            <a:ext cx="3276600" cy="4172853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8620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Kerning, Leading, Tracking</a:t>
            </a:r>
          </a:p>
        </p:txBody>
      </p:sp>
      <p:grpSp>
        <p:nvGrpSpPr>
          <p:cNvPr id="10243" name="Group 31753"/>
          <p:cNvGrpSpPr>
            <a:grpSpLocks/>
          </p:cNvGrpSpPr>
          <p:nvPr/>
        </p:nvGrpSpPr>
        <p:grpSpPr bwMode="auto">
          <a:xfrm>
            <a:off x="1728788" y="1752600"/>
            <a:ext cx="7391400" cy="4572000"/>
            <a:chOff x="1728716" y="1752600"/>
            <a:chExt cx="7391400" cy="4572000"/>
          </a:xfrm>
        </p:grpSpPr>
        <p:sp>
          <p:nvSpPr>
            <p:cNvPr id="4" name="TextBox 3"/>
            <p:cNvSpPr txBox="1"/>
            <p:nvPr/>
          </p:nvSpPr>
          <p:spPr>
            <a:xfrm>
              <a:off x="1728716" y="1752600"/>
              <a:ext cx="7391400" cy="4572000"/>
            </a:xfrm>
            <a:prstGeom prst="rect">
              <a:avLst/>
            </a:prstGeom>
            <a:solidFill>
              <a:schemeClr val="bg1"/>
            </a:solidFill>
          </p:spPr>
          <p:txBody>
            <a:bodyPr/>
            <a:lstStyle/>
            <a:p>
              <a:pPr>
                <a:lnSpc>
                  <a:spcPct val="150000"/>
                </a:lnSpc>
                <a:defRPr/>
              </a:pPr>
              <a:r>
                <a:rPr lang="en-US" sz="5400" dirty="0"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sz="5400" spc="-2200" dirty="0"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en-US" sz="5400" dirty="0">
                  <a:latin typeface="Times New Roman" pitchFamily="18" charset="0"/>
                  <a:cs typeface="Times New Roman" pitchFamily="18" charset="0"/>
                </a:rPr>
                <a:t>OK in the nook to find the </a:t>
              </a:r>
              <a:r>
                <a:rPr lang="en-US" sz="5400" kern="0" dirty="0">
                  <a:latin typeface="Times New Roman" pitchFamily="18" charset="0"/>
                  <a:cs typeface="Times New Roman" pitchFamily="18" charset="0"/>
                </a:rPr>
                <a:t>book</a:t>
              </a:r>
              <a:r>
                <a:rPr lang="en-US" sz="5400" kern="0" spc="600" dirty="0">
                  <a:latin typeface="Times New Roman" pitchFamily="18" charset="0"/>
                  <a:cs typeface="Times New Roman" pitchFamily="18" charset="0"/>
                </a:rPr>
                <a:t> that </a:t>
              </a:r>
              <a:r>
                <a:rPr lang="en-US" sz="5400" kern="0" dirty="0">
                  <a:latin typeface="Times New Roman" pitchFamily="18" charset="0"/>
                  <a:cs typeface="Times New Roman" pitchFamily="18" charset="0"/>
                </a:rPr>
                <a:t>you</a:t>
              </a:r>
              <a:r>
                <a:rPr lang="en-US" sz="5400" kern="0" spc="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spc="800" dirty="0">
                  <a:latin typeface="Times New Roman" pitchFamily="18" charset="0"/>
                  <a:cs typeface="Times New Roman" pitchFamily="18" charset="0"/>
                </a:rPr>
                <a:t>borrowed </a:t>
              </a:r>
              <a:r>
                <a:rPr lang="en-US" sz="5400" kern="0" spc="800" dirty="0">
                  <a:latin typeface="Times New Roman" pitchFamily="18" charset="0"/>
                  <a:cs typeface="Times New Roman" pitchFamily="18" charset="0"/>
                </a:rPr>
                <a:t>to read</a:t>
              </a:r>
              <a:r>
                <a:rPr lang="en-US" sz="5400" dirty="0"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grpSp>
          <p:nvGrpSpPr>
            <p:cNvPr id="10245" name="Group 24"/>
            <p:cNvGrpSpPr>
              <a:grpSpLocks/>
            </p:cNvGrpSpPr>
            <p:nvPr/>
          </p:nvGrpSpPr>
          <p:grpSpPr bwMode="auto">
            <a:xfrm>
              <a:off x="2193308" y="2133600"/>
              <a:ext cx="6858000" cy="1283732"/>
              <a:chOff x="2411104" y="2133600"/>
              <a:chExt cx="6858000" cy="1283732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2411649" y="2133600"/>
                <a:ext cx="762000" cy="685800"/>
              </a:xfrm>
              <a:prstGeom prst="rect">
                <a:avLst/>
              </a:prstGeom>
              <a:noFill/>
              <a:ln w="508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252" name="TextBox 9"/>
              <p:cNvSpPr txBox="1">
                <a:spLocks noChangeArrowheads="1"/>
              </p:cNvSpPr>
              <p:nvPr/>
            </p:nvSpPr>
            <p:spPr bwMode="auto">
              <a:xfrm>
                <a:off x="3173104" y="3048000"/>
                <a:ext cx="60960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b="1">
                    <a:solidFill>
                      <a:srgbClr val="C00000"/>
                    </a:solidFill>
                  </a:rPr>
                  <a:t>Kerning (horizontal spacing between pairs of letters)</a:t>
                </a:r>
                <a:endParaRPr lang="en-US" sz="1200" b="1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14" name="Straight Arrow Connector 13"/>
              <p:cNvCxnSpPr>
                <a:stCxn id="10252" idx="1"/>
              </p:cNvCxnSpPr>
              <p:nvPr/>
            </p:nvCxnSpPr>
            <p:spPr>
              <a:xfrm flipH="1" flipV="1">
                <a:off x="2960924" y="2819400"/>
                <a:ext cx="212725" cy="414338"/>
              </a:xfrm>
              <a:prstGeom prst="straightConnector1">
                <a:avLst/>
              </a:prstGeom>
              <a:ln w="41275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Arrow Connector 16"/>
            <p:cNvCxnSpPr/>
            <p:nvPr/>
          </p:nvCxnSpPr>
          <p:spPr>
            <a:xfrm>
              <a:off x="3124128" y="4038600"/>
              <a:ext cx="0" cy="685800"/>
            </a:xfrm>
            <a:prstGeom prst="straightConnector1">
              <a:avLst/>
            </a:prstGeom>
            <a:ln w="41275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47" name="TextBox 19"/>
            <p:cNvSpPr txBox="1">
              <a:spLocks noChangeArrowheads="1"/>
            </p:cNvSpPr>
            <p:nvPr/>
          </p:nvSpPr>
          <p:spPr bwMode="auto">
            <a:xfrm>
              <a:off x="3156613" y="4176510"/>
              <a:ext cx="551085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C00000"/>
                  </a:solidFill>
                </a:rPr>
                <a:t>Leading (vertical spacing between lines of text)</a:t>
              </a:r>
              <a:endParaRPr lang="en-US" sz="1200" b="1">
                <a:solidFill>
                  <a:srgbClr val="C00000"/>
                </a:solidFill>
              </a:endParaRPr>
            </a:p>
          </p:txBody>
        </p:sp>
        <p:sp>
          <p:nvSpPr>
            <p:cNvPr id="10248" name="TextBox 22"/>
            <p:cNvSpPr txBox="1">
              <a:spLocks noChangeArrowheads="1"/>
            </p:cNvSpPr>
            <p:nvPr/>
          </p:nvSpPr>
          <p:spPr bwMode="auto">
            <a:xfrm>
              <a:off x="2743200" y="5432166"/>
              <a:ext cx="50292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C00000"/>
                  </a:solidFill>
                </a:rPr>
                <a:t>Tracking (horizontal spacing between all characters in a large block of text.</a:t>
              </a:r>
              <a:endParaRPr lang="en-US" sz="1200" b="1">
                <a:solidFill>
                  <a:srgbClr val="C00000"/>
                </a:solidFill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H="1" flipV="1">
              <a:off x="2574853" y="5257800"/>
              <a:ext cx="204788" cy="387350"/>
            </a:xfrm>
            <a:prstGeom prst="straightConnector1">
              <a:avLst/>
            </a:prstGeom>
            <a:ln w="412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828728" y="5257800"/>
              <a:ext cx="6096000" cy="0"/>
            </a:xfrm>
            <a:prstGeom prst="line">
              <a:avLst/>
            </a:prstGeom>
            <a:ln w="412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4523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personality?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6934200" cy="4876800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sz="2400" b="1" dirty="0" smtClean="0"/>
              <a:t>Font </a:t>
            </a:r>
            <a:r>
              <a:rPr lang="en-US" sz="2400" b="1" dirty="0"/>
              <a:t>choice should convey the meaning or personality that matches the purpose of the design</a:t>
            </a:r>
          </a:p>
          <a:p>
            <a:pPr lvl="2"/>
            <a:r>
              <a:rPr lang="en-US" dirty="0"/>
              <a:t>Examples: </a:t>
            </a:r>
            <a:endParaRPr lang="en-US" sz="2000" dirty="0"/>
          </a:p>
          <a:p>
            <a:pPr lvl="3"/>
            <a:r>
              <a:rPr lang="en-US" sz="1900" dirty="0"/>
              <a:t>Sympathy Card – Script</a:t>
            </a:r>
          </a:p>
          <a:p>
            <a:pPr lvl="3"/>
            <a:r>
              <a:rPr lang="en-US" sz="1900" dirty="0"/>
              <a:t>Flyer Heading </a:t>
            </a:r>
            <a:r>
              <a:rPr lang="en-US" sz="1900" dirty="0" smtClean="0"/>
              <a:t>– Decorative</a:t>
            </a:r>
          </a:p>
          <a:p>
            <a:pPr marL="822960" lvl="3" indent="0">
              <a:buNone/>
            </a:pPr>
            <a:endParaRPr lang="en-US" sz="1900" dirty="0"/>
          </a:p>
          <a:p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810000"/>
            <a:ext cx="4191585" cy="28388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838200" y="4813924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Which typeface is more effective?</a:t>
            </a: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399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I start?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876800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sz="2400" b="1" dirty="0"/>
              <a:t>Font choice should give visual clues about the order text should be read</a:t>
            </a:r>
          </a:p>
          <a:p>
            <a:pPr lvl="2"/>
            <a:r>
              <a:rPr lang="en-US" sz="1900" b="1" dirty="0"/>
              <a:t>Visual Hierarchy </a:t>
            </a:r>
            <a:r>
              <a:rPr lang="en-US" sz="1900" dirty="0"/>
              <a:t>- an arrangement of text in a graduated series to help readers scan and know where to enter and exit </a:t>
            </a:r>
            <a:r>
              <a:rPr lang="en-US" sz="1900" dirty="0" smtClean="0"/>
              <a:t>the text</a:t>
            </a:r>
            <a:endParaRPr lang="en-US" sz="1900" dirty="0"/>
          </a:p>
          <a:p>
            <a:pPr lvl="2"/>
            <a:r>
              <a:rPr lang="en-US" sz="1900" dirty="0"/>
              <a:t>Create hierarchy through </a:t>
            </a:r>
            <a:endParaRPr lang="en-US" sz="1900" dirty="0" smtClean="0"/>
          </a:p>
          <a:p>
            <a:pPr lvl="3"/>
            <a:r>
              <a:rPr lang="en-US" sz="1900" dirty="0" smtClean="0"/>
              <a:t>Repetition</a:t>
            </a:r>
          </a:p>
          <a:p>
            <a:pPr lvl="3"/>
            <a:r>
              <a:rPr lang="en-US" sz="1900" dirty="0" smtClean="0"/>
              <a:t>Contrast</a:t>
            </a:r>
          </a:p>
          <a:p>
            <a:pPr lvl="3"/>
            <a:r>
              <a:rPr lang="en-US" sz="1900" dirty="0" smtClean="0"/>
              <a:t>Changes </a:t>
            </a:r>
            <a:r>
              <a:rPr lang="en-US" sz="1900" dirty="0"/>
              <a:t>in weight, scale, positioning, color, tone, spacing, or </a:t>
            </a:r>
            <a:r>
              <a:rPr lang="en-US" sz="1900" dirty="0" smtClean="0"/>
              <a:t>font</a:t>
            </a:r>
            <a:endParaRPr lang="en-US" sz="1900" dirty="0"/>
          </a:p>
          <a:p>
            <a:pPr lvl="2"/>
            <a:r>
              <a:rPr lang="en-US" sz="1900" dirty="0"/>
              <a:t>Examples:</a:t>
            </a:r>
          </a:p>
          <a:p>
            <a:pPr lvl="3"/>
            <a:r>
              <a:rPr lang="en-US" sz="1900" dirty="0"/>
              <a:t>Headline larger than subheadings</a:t>
            </a:r>
          </a:p>
          <a:p>
            <a:pPr lvl="3"/>
            <a:r>
              <a:rPr lang="en-US" sz="1900" dirty="0"/>
              <a:t>Using bold, italics, and color for emphasis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7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Visual </a:t>
            </a:r>
            <a:r>
              <a:rPr lang="en-US" dirty="0" err="1" smtClean="0"/>
              <a:t>Heirarchy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981200"/>
            <a:ext cx="762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 panose="020B0A04020102020204" pitchFamily="34" charset="0"/>
              </a:rPr>
              <a:t>YOU WILL READ THIS FIRST</a:t>
            </a:r>
          </a:p>
          <a:p>
            <a:r>
              <a:rPr lang="en-US" dirty="0" smtClean="0"/>
              <a:t>     </a:t>
            </a:r>
            <a:r>
              <a:rPr lang="en-US" sz="2000" b="1" cap="small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You will read this when skimming</a:t>
            </a:r>
          </a:p>
          <a:p>
            <a:r>
              <a:rPr lang="en-US" sz="1600" dirty="0" smtClean="0"/>
              <a:t>          </a:t>
            </a:r>
            <a:r>
              <a:rPr lang="en-US" sz="1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You will probably not read this on a skim</a:t>
            </a:r>
            <a:r>
              <a:rPr lang="en-US" sz="1600" dirty="0" smtClean="0"/>
              <a:t>.</a:t>
            </a:r>
          </a:p>
          <a:p>
            <a:r>
              <a:rPr lang="en-US" dirty="0" smtClean="0"/>
              <a:t>	</a:t>
            </a:r>
            <a:r>
              <a:rPr lang="en-US" sz="1600" dirty="0" smtClean="0"/>
              <a:t>You will probably not read this </a:t>
            </a:r>
            <a:r>
              <a:rPr lang="en-US" sz="1600" b="1" dirty="0" smtClean="0"/>
              <a:t>unless a phrase is bolded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32004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Freestyle Script" panose="030804020302050B0404" pitchFamily="66" charset="0"/>
              </a:rPr>
              <a:t>Your eye will be drawn to this before leaving the page because of contrast in font category and color.</a:t>
            </a:r>
            <a:endParaRPr lang="en-US" sz="2400" dirty="0">
              <a:solidFill>
                <a:srgbClr val="FF0000"/>
              </a:solidFill>
              <a:latin typeface="Freestyle Script" panose="0308040203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49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Visual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bigbrandsystem.com/wp-content/uploads/2010/02/Widgets-Ad-Go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857" y="1524000"/>
            <a:ext cx="2857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75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Visual Hierarchy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5146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Headings formatted differently than body text</a:t>
            </a:r>
            <a:endParaRPr lang="en-US" dirty="0"/>
          </a:p>
        </p:txBody>
      </p:sp>
      <p:pic>
        <p:nvPicPr>
          <p:cNvPr id="2052" name="Picture 4" descr="http://themeforest.s3.amazonaws.com/82_visual/images/themeforest-exampl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028824"/>
            <a:ext cx="5143500" cy="389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2209800" y="3276600"/>
            <a:ext cx="3276600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7930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 many fonts spoil the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0">
              <a:buNone/>
            </a:pPr>
            <a:r>
              <a:rPr lang="en-US" dirty="0"/>
              <a:t>Font choice should be limited to 2 or 3 fonts</a:t>
            </a:r>
            <a:endParaRPr lang="en-US" sz="2200" dirty="0"/>
          </a:p>
          <a:p>
            <a:pPr lvl="2"/>
            <a:r>
              <a:rPr lang="en-US" dirty="0"/>
              <a:t>Too many font choices can be distracting</a:t>
            </a:r>
            <a:endParaRPr lang="en-US" sz="2000" dirty="0"/>
          </a:p>
          <a:p>
            <a:pPr lvl="2"/>
            <a:r>
              <a:rPr lang="en-US" dirty="0"/>
              <a:t>Do not mix 2 fonts from the same category</a:t>
            </a:r>
            <a:endParaRPr lang="en-US" sz="2000" dirty="0"/>
          </a:p>
          <a:p>
            <a:pPr lvl="2"/>
            <a:r>
              <a:rPr lang="en-US" dirty="0"/>
              <a:t>Example:  Times New Roman for a heading and Palatino for a subheading; 2 serif fonts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AutoShape 2" descr="data:image/jpeg;base64,/9j/4AAQSkZJRgABAQAAAQABAAD/2wCEAAkGBxISEhMUExQWFhUWGB8WFxgYGRsaIBgZHB0ZGhsgHRwcHCghGyAnHBgcITEhJSorLi4vHR8zODMsNygtLisBCgoKDg0OGxAQGzQmHyQsLyw0LDQsNDUsMC8vLCwsLCwsLC0rLywsLCwsLCw0LCwsMCw0LCwvLCwsLCwsLCwsLP/AABEIAOEA4AMBEQACEQEDEQH/xAAcAAEAAgMBAQEAAAAAAAAAAAAABAUCAwYBBwj/xABJEAACAQMCAwUEBQcICgMBAAABAgMABBESIQUTMQYiQVFhBxQycUJUgZPiI1JykaHB0RUWM2JzkrHxCDRDY2SCorLC8DVEsyT/xAAbAQEAAwEBAQEAAAAAAAAAAAAAAQIDBAUGB//EADsRAAIBAgMDBwoFBQEBAAAAAAABAgMRBCExEkFRBRMUUmFxoRUiU5GiscHR4eIWMjOB8CM0QmJy8Qb/2gAMAwEAAhEDEQA/APuNAKAUAoBQCgFAKAUAoBQCgFAKAUAoBQCgFAKAUAoBQCgFAKAUAoBQCgPCaAE0B7QHgOelAM0AzQHtAeZoADQAGgPaAUAoBQCgFAKAUAoBQCgFAKAUAoBQCgBoDipr+eXXMXCmAjCgbEsdJ8fLzr2Y0aULU7X2vhmZ3bzJXFeJSvaxvlRrYhtOc7E4wc7fDvWWHoQjiJR1t/PiS27HvEuLTpbwnK5kU5YDBHT1xnB60o4alKtJdV6Bt2NvAZpkk93YqQq6s7nAIBAHTxYVTFRpyhzy3uwjfQp4+NzLMZCRk90jHdwPDHp/Gux4Sm6ewu/tK7TuXd5dyC+iUMNJXAGNtLbnO/XK/sFcVOnB4WTtnf8AnvLX846B84OOvhnzrz12lzjuH8Vm0XJ1DONecdCSFOPLb91exVw9Pap5dnxM03mb7a9l9xc6h3ToBxvp2HX7etZzpQ6UlbXMm72SJFxK4ihjYSZUkqFIBwFx49cVtKhRqVZJxz495F2kdjaza0ViMFlDYz0zXjzjsya4GhtBqoPaAUAoBQCgFAKAUAoBQCgFAKAUAoDw0BxM9ubZmZSJYidDj9zeR8jXtRmq6UZebLVfNdnEztYl8emje1iMYwmvAGMYwGrLCQnGvJT1t8UTLQj8d/1a0/RP+C1rhv16nf8AMh6It7T3cXOQTzSoGMHGcb/sx6VxVOe5jP8ALcsrXOZjg1RTt+YyH7CXX94r1HO1SC4p/Aoixgm13No3+7UH5jWD+0VzSjs0ai7X8Cd6OyrxzQ4Dh3wXX6H/AJCvfq/mp9/wMlvJtr/8fL+n+9Kwqf3ke75ll+U1W/DppreMIF0h28SDuQDnwwKtOvTpVpbV72RFm0dBd8DEqRq7HKLpyoAzsB458ulefTxTpyk4rV7yziWkSYAHkMeVczd3csZ1AFAKAUAoBQCgFAKAUAoBQCgFAKA8NAcDhollhaNg8mnT49Dnbz+yve82o41FLJX9xlpkTuKwyJaQqyEaWJY7bdcZwfHNY0JwliJST1RLWRjxiCU28H5NgEU6jtt0HQHI2Gd/Opw86arT87Vh3sSuFTNJcmZI2KaNJOw3CjzODuKxrxUKPNyed7kp3ZH4Dau0d0pQ94afAd4att/HcVpiqkVOm09PdkRFakXgkEnvCDSx5Z7w6aRv1z6kmtsTOHMt318SEnc7ljsds+nnXhI1OBXVDzkkRgzrgD11A/aPlXv+bV2ZQeSfwMtCxWCSOxkVo2GWDeGy93cjOR8NcznCeKi1Ldb3k57Ja9kweQMqRuSCfEHxFcuOs6zsy0dDfxdLkleQwXY6s4+zGQfWs6Doq/Ool33FhDnSM9cb5rB6kmdQBQCgFAKAUAoBQCgFAKAUAoBQCgFAa2hUsGIGVzg+WetSpNJrcwZSRhhgjI/hvRNrNAwuZ0jQvIyqijLMxAAHqTsKgHJn2jcGhwgvIgBsAgZh+tVIqZScndgyh9pHB98XkQzufiG/2rUO7BkPaJwgEkXkOT1xqJJ6DYDJqW28gXnE+OW9uivPKsYfAQNkMxPQKmNTN/VAz6VAKW+7ZWKhJZhKkYYaZngl0Kx7oy2nunO3exg9cVZSlFNJ6g6S3njmjDIyvG65DKQwZT5EbEVVZAzZljXJIVVHUnAAHqelG7u4K5u0Vt9GTX/ZK8v/AOatQFfcdveHxnEkzR/2kU0Y/W8YFAW3CuNW10pa3mjlA68t1bHzwdvtoCfQCgFAc7f9t7GG590abNxjPKRHc9C25VSoOkZwSMDegLq1vFkiSUZCsgcagQdJGoZU7g4PQ70BT2HbXh80620VwrTNkCMBs5UFj1XYgAnB8qA6CgOfHbSx58dvzvysuOWnLk74JIBB0YK7HvdNs5xQHQUAoBQCgFAKAUAoBQHIW9rNdcRuDcwH3SBVW114KvJ1kk0Hct0VWIwADjGo5Aq/bR2g9x4eViwk07cpCuAVXq7Dy7u2R0LCpQNvYDgHdBuQJXhiWEmQByZXxNOcnOQCY4x5cpvOgN/tBuuH8NtventLd5VYCAGJMmXqpBxkacaiR5eeKgHE9ieFzXk8E927Pc3aNcOx/wBhZKdKpGP9mZmIGRuIw+MEk1IPrnGuHxy2s0DKBG0TIRjAC6SNh4Y8PLFQD5P/AKOHFZGiu7diTHEUkQbnSX1hgPQ6AcDxz51LB0fYL3m/uLq64hBLGEcC0hmRlWNO93grDDSbDLncb4wDioBz/tR4obvitpw9ZGSGEc66KsVwukyPkjpphUkfp1IPp3Z6CRoNVxktLlzGwGIkb4IsDburgE75bUemAIB8i9snZpeGSQcRsCbZ2k5biPYayCysB0AIQhl+E7bdcygfXuyXF/fLK2uCMGWNWYDoGx3semc1ALegKTtFxJ1MdvBj3ickKcZEUa45krDxCggAeLMg6EkAfGex9ol1xTiDpuikWceSSSJX5buWO5YwpM5PiWJqQfoACoB8T43EIu11swGOYFJx4kxSR/8AjU7gfWu0V20dvIYziRsRxf2shCJ9gZgT6A1APkfs2tUu+O3Nwg/IWSciDfIAUciLHoUR2+ZqQfb6gCgFAKAUAoBQCgFAKA+Ddu71b7tDBAx//ns+9J4jEa8+Yn5hQm/lU7gfY+ysLLaQ6xiR15sg/wB5KTJJ/wBbmoB8W/0jLp3vbSD6Ah1r5apHZD+oRr+upQO/4Pdw2/G7i2cqha0gS2B2ykfM1KvhnJzgfmnyNQCy9qnH1s+GXD5w8imGLzLyAjb5Llv+WgKH2D9mGtLJppV0yXRDgHqIlBEefnlm+TCpYPo91cLGjyOcKil2PkqjJP6hUA+A+zYNfXt1eSZzdXCwLncaWLXEq/ZDb6Pk1SD9B1APjv8ApB3xlFlYRAvNLLzQi9dg0aDH9Yu3901KB1NjxpOHpbcLgie6u44V1Rx4UIMbtJI3dQE743O423GYBaS3nEljaWVbKBEUu2ZJZNKgZJLaEAwBQFFwZOIlJuIv7urzxBgrrJmKBAxRAA3dzkyEdcvg9BiQcJ7EcKkTnrLxARsT46bS5Zf+pj+ugPvtQD4j7SrhYO0nDZpCFj0xZY7ADmSKST4AautStAdT2u7UI8NzdQuGgso20SKcrJeSDlppIOGEYfc7gtIMboagGv2B8G5HDBKRhrhzJv8AmDuJ9ndLf81SwfSagCgFAKAUAoBQCgFAQpeKRKSCxyNjsf4V5lXljB05uE55rLR/I6I4apJXSPhPZvsvemTitxcRaJLm2uFiXUp1SzHONmONsjJ23qHy5gU7bfg/kOi1eB9usOLx8uPVlG0rqXGdJwMjI2ODttVPLuB6/g/kT0Srw8Tivat2Wh4rEjRSBLiHOgsG0upxlWIG24BBwcb+dT5dwPX8H8h0Srw8SHdW8PEIrduJ2E7XVuACY2j0y4697mAFWIzpbBGTg9c28tYG1+c8H8iOi1b6E9+BJe3MdxxBlEUH+r2cYJROnekbSA7bDugBRgDcZzTy7gev4P5E9Eq8PE7gcWh/O/Yf4U8u4Hr+D+Q6JV4eJzXtIvHm4dcxWgLzSqIwvTuswD7tgfBq8atHlvAt22/B/Ih4Wqtxxns54bcWdoivbsk0FyboAuhEweJoGQEE6GCMSM7Egd4ZOEuXcCv8/B/ILCVeB2152ymK4gsZjIfGZoo0Q/1isjMceSg586mXLWBSvzng/kQsLVe4ruyvZ2KG4e+vJveL5/phWCQjGNMSkZG3d1HfHlk5p5dwPX8H8i3RKvDxK+Mz2HFbu6jha6t7wKW5ZUSRMgwBpkKhh16Hpjy3tHlvAy/z8H8iHhaq3F/Pdm+0rOhgtQQzQvhpJyDkLJoLIkYIBKhiX2B0gEND5cwKf5/B/InolXgXvEL+GSKRNXxoy9D4gjy9ajy7gev4P5DolXh4nxj2a8HnhU2t7bTJE08dyk0bIDFJH11d7OlgAO7vufPI0lyzgUr84vU/kVWGq8D7d/K8P537D/Cs/LuB6/g/kW6JV4eJzna7s/w3iRjNyGJizpKllODjIOBuNh8vDGTTy7gev4P5DolXh4nGe1JopEsOD2QCLI4ZwqnEcS5AJHUjJZ/MlPM100+UsNOjKupebHJuz+Wf7FHQmpKNs2fUuFTW8cccERwsaBEGCO6oAA3HkKYblLDYmexSld2vo/ihUoTpq8kWddxiKAUAoBQCgFAKAUByV/8A0r/pH/GvzXlP+8qf9M9yh+nHuPUsywUqQc7Hw0nrv6etaQ5NqVYwlRe1fJ7tl659lt5DrqLall8T0Wq7nWNA21YO58gPGrLAUvOm6i2FltWeb4Jb+/hmRz0sls58OztPfc8lNLZVm05xjB9RTydGTpulO8Jy2b2zT4NX4do59q6krNK5rht9T6M+e/yBP7qwo4TnMS6F+tnbgm/GxaVTZhtW4eJkLYEMQw7qhj8z4VosDGUJSU77MVJ5b3u13cSOdd0rau31MEhyjNnoQMeef8qxhhtqhOtf8rSt3lnO01HiYQpqZV8yB+usaFPnasaem00vW7Fpy2Yt8DfPaacYYEElemNx12ruxPJ3NOLjO6cnG9rO6dnk/gZ0621dNWyuY3UKoSA2SDg7Y/fWWNw1LDydOM9qSdnla3iyaU5TV2rLvPLS3MjYzjbJJ8P/AE7VXBYOWKqbCdla7fD/ANdkTVqqnG4gtyz6DsdwfTH+VMNhJVcSqEvNea7rJ/ITqKMNtZmfufeQBsh+hx9nSuh8nf1acFK8amjs/cynPebJ2zjuMIINT6c46748gT0+ysMPhFVxHM7Vtc7cE3p+xedTZhtWMJFXOxyPMjH7KxqwpRmlCV1xtbwuWi5WzWZW9qezbXUIEV89uA25WMnV44IyG8PA48wa9/AU8Fh0685Kcb2zi8nbcr/A460qs/MSs9dUSeH29wEPvDRA7iN01tzANtbRkDl566QzfOuWpgcFFKo6jUZXstnO19ddOF1+xpGrVfmqKuu0hcO7L+7yyTu5nnlUFptOAE8FRd+Wgx0yT5k1HKXOqMaNJf0ktpWvmn/lLt48BQ2c5S/Np9ESLw9+2/t1/wC161/+b/u3/wAv3orjv013nf19weUKAUAoBQCgFAKAUByV/wD0r/pH/GvzXlP+8qf9M9yh+nHuPbSYKsgJxqXA9T/lmtMDiI0qdaLdtqNl2v8A8uRVhtSi7aMyhdWj0M2khtQJGx2xg4rTD1KNbDdHqS2WpbSdstLWdtO8rOMo1NtK+VjLnqgRVOrD6yem/kM+lXeKpYaNOnSe1szU27WV1lZX3W3kc3KbcpZXVjPUis0gfOQdK4Oct5/LNa7eHo1Z4mFTab2tmNne8r67sr/uVtOUVBq2l33GmyK4kBYLqUAE588+Fc3J8qfN1YTmo7SSV+++40rKV4tK9mZwquh0LqMsCDvg4z6eta0YUuYqUHVim5RaednZPsKyctuM1F6M0QEK6knYMN/QGvPwzjSxMG3kpLPdZPU1qXlTaW9Eq9uVbSM6iGJ1YxhfL1r1MdjadRxjtbTU77VrWj1e3jcwo0pRu7Wy07eJjxOTUch1YZOABggeu1Zcr1VWntqopK7sks0u3JfEtho7Ks42ZhHOqJgAMWOWznbHQbEfOqUsXTw+GUIJSlJ3le+VvyrJrvJlTlOpd5JafE3pcoZEkJwd9ex64IB+2uunjaE8VSxMnaVnta2Ts0n+5m6U1TlTWa3HnvSmSIls6fifGM77belR02lLE0JSlfZ1na1+GXBDmpKnNJa6IxtyqShtakHVuM7ZBxnb1rLD81h8bGpziae1mr5XTtfLtLVNqdJx2XfIjXR72SwbbqNv3CvPxrk6l5TUm1qtO7RG1L8tkrGayDlFc76wcemCK1hWh0GVNvzttO3ZaxVxfOqW6xsYpIqZYKVGkgg7geIxXTJ0MVSpuVTYlCKi0080tGre4otunJ2V03c8nmU7BiAqaR/W3yc+QquIxNKfmQm1GMNlf7Z534JkwhJZtZt37iovfjtv7df+166f/m/7t/8AL96M8d+mu8+gV9weUKAUAoBQCgFAKAUBx/HLa7ErcmASKd8l9PX00mvnMT/89GvVlV5y13e2z9TthjXGKjs6dv0K/lcQ+qL97+CsPwvH0vs/cX6e+r4/QcriH1RfvfwU/C8fS+z9w6e+r4/QcriH1RfvfwU/C8fS+z9w6e+r4/QcriH1RfvfwU/C8fS+z9w6e+r4/QcriH1RfvfwU/C8fS+z9w6e+r4/QcriH1RfvfwU/C8fS+z9w6e+r4/QcriH1RfvfwU/C8fS+z9w6e+r4/QcriH1RfvfwU/C8fS+z9w6e+r4/QcriH1RfvfwU/C8fS+z9w6e+r4/QcriH1RfvfwU/C8fS+z9w6e+r4/QcriH1RfvfwU/C8fS+z9w6e+r4/QcriH1RfvfwU/C8fS+z9w6e+r4/QcriH1RfvfwU/C8fS+z9w6e+r4/QcriH1RfvfwU/C8fS+z9w6e+r4/QcriH1RfvfwU/C8fS+z9w6e+r4/QcriH1RfvfwU/C8fS+z9w6e+r4/QcriH1RfvfwU/C8fS+z9w6e+r4/Qyg4feySw8yBY1SQOWD6ugIxjSPOu/k7kZYKq6infK1rW4dr4GNfFc7HZtb9zvq9s5RQCgFAKAUAoBQCgFAKAUBgkikZBBHmDnp1oS007M9RgRkEEeYoGmsmZUIPAc0B7QCgFAKAUAoBQCgFAKAUAoBQCgFAKAUAoBQCgFAKAUBx3bLiDOiRo/LSWTlahsWA3kbP5igEbbsSPAd7mrTurLRntcmUIwm6ko3cVe3Dgu9v1Lt00XETXMkdkmYreJQ0qg4Ij+grkdGbGdPgNzknCw1tNQWSRpCSw9OWKl51STaT7d7XYuO96Za30vHreERIoYhyEiCRsQ3QAKcaSMeOcYrV1Ixsjzo4OvV2pO2Wbbauu9akTjnEDLJ7sj8tBj3iQHBAPwxIRvzH9NwPUionK72V+/yNsJR5unz8ld/4rdlrJ/6rt1f7li97BbQjbQiqWChTkKvU6cZA9T5jxNX2oxRyxo1sRV4tu17732/I08f7Sw2dobuYOIwFOAve75AA0kjffcehqyd0YSjsyceBT9m/aZw69nFvFIwlZQyh1wG7oYgEEjUB1HoetSVK/iHtk4VFI8euRyhKlkjypI2OCSM/Pp5UBbN7QLQXM9t+UMkEJuHwoxoCLIQDq3bSw286Ar5vaxw9IrWZuaEuS4TKju6GCMX72wyfXYGgI49s3CuWj65O82gro7yYGcsufh36jNAW3ab2h2dk0aNzZpJE5oSBNZEfXWdwAMAn5CgI197U+GxR2shd2S5zoKr8GlgrczJBXBPr0PpQEeX2r2TWFxeQB5OQVUxN+TYs5wu+4x1ORn4TQEaD2w2fu9tJJHNzZwSIo1DkaSVYjJGV1BgD1Ok7UB9A4fdrNFHKoIWRFdQwwcMARkeBwelASKAUAoBQCgFAKAUAoBQCgInEYncBF2DHDsDghPHHjk9M+GSeoFVkm8ka0ZRi9qWq0Xb29i17dDybhsRaNzGpaIER56J0+EdB0G9HBXTtoTGvUSlFSdpa9vecmvZm75agumuafm3AydJXrpON5BsF07DGfnXNzM7a6u7PYfKGG5xtRdox2Y8b8eC43zdyyk4DK11zy4wkWlPzmZt2OekYx3RjwJxgnNac29va7DlWNprDc0lm5XfCy07+Oe+2uhDg7KSRG1ZCrSrI0s8jknLMhBx4kAnYZGcDJ8arzDWy1re7N58pwqc7GV1FxSilwTT7v33biXa8EnNxO8rKUZk0OTlsKNhoxpGGJIznBycZ3qypy2m2YVMXRVCEaas0ndbs+2981k7Wut9sio9slpGvBbzujI5bZO51c2MZydycHGfLatkkjzZTlLU5PsD2Mv7k8LuLpoFtbWLXAIx+UcOAyhsDHkSc+B2OSakqQeI+yriotnsYntntlm50bEBXYkae8dO2B8/njagK72gg2F9q96iWaSxWG4HKYs5ZNDkaU0am05BJGM+VAT+y3Yq4vLLgU0aJpt5pJJtexaMzoy4BHeGFc46b+tAT732X3jQ8VRUh1XNyksB1DZBJIxBOO73WGwoDV2s9ll/I1rcR8ueRYI4riJ3MeXRAp0spXu49VO3jmgJEfsvuMcKZYYIzBcvNcoHZgEMkJVVLli3cjJIzjJPmaAyf2Z3pXjS4h03cmu3TIwDzmcMTpyhWMkDH5xoD3tX7P76S04dFb28BlggWN5uYUeOQEElSCoIzqO4O7ZAz1A+n9lbKeC0giuZebMiBZHyTqPzO7YG2TucZNAW1AKAUAoBQCgFAKAUAoBQCgIHFOJrCPhZjpL6VxnSvxE5IAAyB8yKrKaib0MPKq9bK6V3xeiyJbTAac7ajgep64/Yam5iot3tuNlSQKAUBruIEdSrqrKeqsAQfHcHbrQHsUSqAqgKoGAAMADyAHSgM6AjXNhDIQZIo3I6FlVsfrFASFAGwoD2gFAKAUAoBQCgFAKAUAoBQCgFAKAUAoBQFHPal7gqTnVpd/wCrGn9GnX6UmpvUKwNZNXlb+fy53QqbNBStpdLtb1f7Rsu9pmV9fKHMh3SHuqPz527oVc9SAdPzcj6JpKSvfh7yKVFuKgtZ5vsis7v39y7UZjiHLCooaTSyxFmbdnJAIBx32G5boBg77HE7VsivM7bcnldN2S0XbwT3avTir7X4zGCc9OYIVxvrkPUKPHTvk+GlvKp218Cqws2suq5PsW6/fu71xJFjfCUy6QcRuY8noxABbHoCSvzBqYyvfsM6tJ01G+9X7uF+/XuOdXtzGvvnMgnAtXkDMiMylYtJJ1kBQxDZ0ZJwpqxkah7QYmt+fHaXrriNscnRlZM6SC5CsoxuwJHjnG9AYr7SLUGNZIriOSR+WE5fMOdCyDBiLK2VZcBSTv02NAb+Idv7VI0aNJ7hnDkRQxMZByyFk1q2NGliAQ2Dk9KA03Pb3RyMWN23PhEy7RKADnukvIBrwM6M5wRQEiDtzDMrNbxTSoELc4JiINy+aEZs5B0kZOkgEgE52oCqu+3Vs0VjcTNdWqtIrf0bKkmqLJViyjXGA+dQGCUyOgoDda+1SwcS5W4Tlxc/DwsDJFkDWgGcjfqcbZPQHAE+D2g2LRNJqkXEazaGikVnRyEUxgr+VBdgmUyMkb4INATOy/aYXpmxbXEHKYKeegTUSCe6AxJ2wc+o60BfUAoBQCgFAKAUAoBQCgFAKAUBWPYScyQrKFWTGrCd8YAXCtqwBtn4Tgk1TZd8mdKrQ2Ipxu125a3zVvjwMbzg4bkBCEERLDu6juCNsnAOTnJB3qJQva24mninHb2lfa7e33disarTgejI1LpLMcquJCGYsQZNRPU7kAE+eahU7fzMvUxm2tM7LK/m5K2lvVe6XA0QdnWXkkSLqizg8vZQwIOhdWFY6iSTqyT0wABCpWtnoaTx6k53jlK2/W3F2zWWitZb82y04fw1IfhLnrszE41HU32liTk71pGKjoclWvKr+a3q4ZLwKCfsUvvk1wkzrHcRuk9ucmN2ZAgcDIAbA3yDn0qxiYcT7GPLw23shclXg5WmURghjDjTqjLYI2BwT1A+VAQOF9hLlLiOea8SQrce8tptwmtjCICMCTCDSOuDk7mgNNz7P7os2m6t2V7mW5ZZrNZQDLp7oDufh05yNJOd6A8m9msqtG1vfGMrC8Dh7eORSskjSty0yFiGWwFAOAqjw3AcB9ndzZtByb4rANBuLfl6klYII3I7wKh1GcHODvvgAAZD2Wx8sQNcySWyTiWOKTLlI+XJG0SsW2XvgggbaehzmgJVx2DllEvPvOY5tWs4W5IURxvszMof8pIQAMgqPQUB7xTsVcyckx3catFZ+59+31hiSmtyDJjfQMKQQDvvQE7sd2Tazd5ZJImkdFTEECW6BVJOSqfG2Se8eg2AG+QOqoBQCgFAKAUAoBQCgFAKAUAoCum4zEuvBLcv4yuNKY66nJCgjyzmqOokdEcLUdr5X04vuSu/A02nHlkga45cixjcagoLKPpDLY0+px0qFUTjtWNKmDlCsqO0nLsvk+GmplYcYaZFkSCXQ26ltC5HngvnFI1NpXSIrYVUpuE5q64XfwNb8fAlWHkymUgtpGg4UfSJ14A9TUc5ns2zLLBN03V21srK+evDTNk+K5kJAMLKPMshx+piaum+BzyhBK6kn+z+RKqxkKAUAoBQCgFAKAUAoBQCgFAKAUAoBQCgFAKAUAoCJe36RlVOWd8hEXdmx1x4ADxJIA86q5JGtOjKabWSWrei/nBZ9hxnEODyWyRwxlZ45JARayjJznUSHUjKqdyWBHzOM80qbgklmm9D3KOLhiJyqz8yUV+otNLJbL3vRWzLG7U387whtNtbkCQjB5kwwdO4IKr4gjrV3/UlbcvectNrBUVUavUnp2R45Z3e4ncU4iLaFpBI0zMRHGnc70hOFA0KPt9AavOexG97mGHw/SKqg47KWbeeS3vNs18J4MYQTJcMJ5iGkI5febHRdSE6R0AqIU9nV5stiMWqztCmtiOS1yXF2drveyw7QX0tvayyxRNPJGmVjHVyPkN/MgDPlWx5rOTj7WSta30yXVtJ7vAXK+7yxSRyAMcPFJLnSwXAJI38xQGywnuLGxs4GniM7gaQIJZHKBAXxEkhaRw570hKqNWSB4gVPF+P3l1w66j1JHIbxeHq3LKlxIY0bCiU6HUyHfUw7h2HgBa3fauVJmtFcB7dVE0yWVzMpdhqVEjiZtGEKklnPUAA7lQMrTtNfTNYRIkcUs6TtNzYpBoWFgiusZZXAdiCFbfB67bgYLx3iBj4gedaqLFmDSmGRhLpiEpGjnDl6QwBOps+QxuBi3bqSQwxKpikNvFPOwt57oRtKupYwkIyDgE6mIAGMBjnSBsg7U3snuMapGk080yMZYZUBihDHmrGzK657h0sfpYz40Bo4v2jvI7bi6vJCZLQKI5VidQxkjV9BQyHDjUAGDEd5TjYigN95f3XDLSyhYhlA0SXK28siwIiDTriSQuzMdtecdSR0BA6TstftPbrI00M4Zm0SQAqrICQMhmYhtsEZ2NAW9AKAUAoBQCgFAKAUAoBQFLd8B13IuVnkjYJy8KEI05yfjU4ycfqrJ07z2rnbTxuzh+YcE1e+d9f2aLGCyRNRGdTDBcnLH7T4enQeVXUUjmnVlKyei3bvUVnCezEMCBDql3LHmHILHcnTsuc+OM+tUhRjFW1OrEco1a09pWj3fPXxNvEuARzSQsWdRDkqiEKMnAzsMjAG2COtTKkpNPgVoY2dKE4pJ7Vrt5/z97k224fFHuqKD4tjLH5sdz9pqyiluMJ16k1aTy4bvVoaeM8PedFCTSQsrhwyaTkjwZWBDKfEfKrGRSXvYlJorpZZ5HlulVJJsICFjOpFVAukLknIOScnJ6YA3XXZaRporhbuSOdYmgZ1SI6o2cPgKylUIIGDg7AZzQEeLsSFt4YhcPrhuWuxIVUl5GZ2/KA7N/SHfbcKfDcCUey7pPJPBdSxPMqiYaY3EjIukPhl7r42OO6dtqA32nZ8pdi5aVpGW3FsoYDOAwdmJBwWZhvgAbL0xuBBbsdmyurXnkG6kkkkkCDP5U5cAasdO6D4DHlmgJE3Zkic3EE7QSPGkcoVUZZBHkIdLg6WAJAIPTrmgN8HZ/FxDcPM8jQwtCNYXfWVZ3JAA1EoBsAANsUBCuuxqSQ3UTTOTc3AuWbSuzKYyq6cYKDlKMHfGd6Al3PBLhnV0vZkbRy37kbK25OoIy4R98Z3GAMg4oCbwLhEdpCsMWoqpJJY5ZmZizMxAAyWJOwA32AGBQFhQCgFAKAUAoBQCgFAKAruIcYjh1ZDtoGp9CFtC+bY6eeOuN8VSU1E6KOFnVtayvkru132fyxPjcMARuCMg+hq5g007MgcZ4lyBHpXW8kgjRc4yTkkk+ACgkn0qk57NjfDYfnnK7soptv+cXZIsBVznPaAr+K8S5RiUKXeWQIqg423LMT5KoJ/UPGqTns27TooYfnVKTdlFXv7l3tlgKuc5W8Y4ssCg6S7EM2lSB3UGp2JYgAAefiQPGqTnsnThsM67teyyz7XkllvfuuTreYOqsMgMAwyMHcZ3HgasndXMJxcZOL3GypKigFAKAUAoBQCgFAKAUAoBQCgFAKAUAoBQHLsXhuJIZk1wXch0SKcFWKAFHHXGlNmH+WGcZNPR/yx6vm1aMalN2nTWa7L/mX7vNGc7z3Ca4ZGjXmBIgoG6K+l3bIOxAbSNhjT4nY9qSvFlYqlh57FWKb2W3fi1dJZ8bXfG/A0cZvibpypx7tESWxnllxqZseL6VVVH9dzvjBicvPy3I0w1FLDpSX6ktONskr8Ltt9y45bnv5Ejgimk0yGPmTuMZAGBpUAbszNpGB4NjfFTtNJKTztmZqhCc51KUbxUrRW7fm+xJXd3vV8jKxknjhijJbnTSMV1nWYY8s/eJPeKphdye8R1FIuSilvfgKqo1KsppebFK9slJ6ZcE3n3XItqTHJdTvK8/u45MWsIDrYKzqNKqDkmNc465FQsm5N3tka1EqlOnRjFQ23tO19FdJ5tvLzn6iyhkmElvCz5ZUMs7ADf6KrjwBckjHglXTldR/dnLKNJwqVUrJvZivFvvSt6yLHB73cTMSDAjLHkHPMKYcrt0XW3e/O0AdAc1S25Pgayl0WjFL87TfdfJPvtpwu3ra2njF5JOZY4XZWB5UQQ4JcY1yuQc6EJxg4BII3JWonJyuk+z6mmGpQoqM6kU1bad+G6K/2lr2Kzysy17ScSe0s551VZGhjMhVmKhgoydwDvgHw6+VdB5DOU4V2/uGl4etxapHFfpmF0lLkNpBw6lBjORjBOx+dAeD2hSpcW8UsdqRNOLciC4aVoXPTX+SVT6gHIoDbH28nK3im2QXNvcx2yw80/lOawVGDaNgQSw26KaAh3vtBvY/5QIs4WFgyiU89hqU793Me5xvvjHrQFlw3txK13FBcWywxz25uonEushFGcSLoAB07kAkDYZNAROF+0WW4EM0Vo7W803KGlZWdU1FOa2IuWACN117efUUBDvfaVdxR3sxs4jHZXAglInOTllTuAx7nLDrjGR13wBarx+9PG3tl5ZtltVm0Z3wWALDEeS/0QmrTjfOdqA09jvaE1/OqBLeMFnDRNMwnj0asZjaMKxOBkKxwD6GgPoFAKAUAoBQCgFAKAi8Ts+dG0et49X0ozpYYOdj9lVlHaVjWhV5qanZO256ES34W+YzNMZeXuvdVe9grqbHVsE+Q36dKqoPe7ms8RG0lThs7WubeV72V938uRuFcIuYFWIXCmFNl/Jd/TnIGrXp9M6arCnKKtfLuNcRiqFaTqOm9p6+d5t+NrX8RLwA8qVVkAklmEzuVyDh1YLgMMgKoXr5+dTzeTSeruTHHLnIycfNjHZSvxTV721u7nl5wOQzx3Ecic1Y+Uxlj1gjJbICldLZY9PA4pKm9pSTzFLGQVGVGcXst7WTt2Wd07rI2XXB5naN/eCsiagWEa40uFBCqfh+EEElvt6UcJOzuVp4qlGMoc3eLtld6q9m3v1ztYip2YZIWjjmO8omXWoYAh+ZvuGcnAyS3gOlV5m0bJ77mr5RU6qnOH+Li7Ozs1bLcuxJEqLgJ5ryNKzCRVEgxjUV1Y3Byq974RjpuTk5tzed2zF4xc3GCglst2fC9t295av1aWysuESRO+ibTEz8wII1yucZUMcjTt5Z8iKmMHF5PIVcVCpFbUPOSte79duP7miy4JNC8vKljVJXMhzES4LHJGrWARknGQcVWNOUW7PJ9herjKVaEeci7xSX5vNy7LeuzVzHtzE38mXiAPI7W7ooClmdmUqO6i9ST4DHyrY4G7u9rHP9i+yXNg4fPdSTM1vb8uKFk5QhZkCPkaQzMANIJ22BG+9CDy19mUcEUC+93LJaS+8QKBH3SCWYEBMyEk9Tv4DGTkDLg/DI7zig4jHFPFGsQ1iVDEJZwCqEIwBYpGzKWO2dOnoaAsZuwSMOIKbiXF+QZdo+7j8zu7bbb5oCT/MyPnWszSuzW0BtwCExJGRpOoaeuPLFAROBdhDaARQ310tqH1rAOXt3tWnmaOYFJ6gEZ3ydzQGM/s7ie3voHnlK3sonkOEBVw6v3cLgDugYOaAl3HY/N4l4l1NHIIRBJoWPEiqdX00YKSeuB4bY3yBpsOwyi4t557iS4e2BERdIw2405kkVQ0pA8z13OTQHX0AoBQCgFAKAUAoBQCgFAKAUAoBQCgFAKA8oD3NAKAUAzQCgFAKAUAoBQCgFAKAUAoBQCgFAKAUB4TQFBccYYSErug2x5jxPzr5WPLq6fa/9N+b93r8DveE/pf7a/Qn8TuiIg6HqRg+hr1OWsRUoYbbpuzujDCwjOpaRSDjkiPECdQdwm+NsgnP/AE15XIfKGJxGIcasrrZb3cUdGLowhC8VvLDjF5IkmFbAwD4etV5b5QxOHxKhSnZWT3dpOFownC8lvMeAcVaSSSJt9ABz55r2ORsRUr4VTqO7uzmxMIwqWiX1eqc5zNxxGUOwDnAYgdPP5V8FiuVsZCvOMamSk1ouPcevTw1JwTa3EK47ROjKusFiQunbI1bZ+zrXVgMfjqrlKcm47Ms7K10nbdxM61GlGySzuveSf5Sl/PP7P4V53lnHek8F8jfotLqm48bfTpJwx+Fhjw3O3yzXq0+Wq1TB1Lu1SNnfim0nlpc53hYqquDNJ4pKPp/sH8K8tcs45uyqeC+R0dFo8DRbdoXkZlVwQuDqGDnVnb7Mftrvr8o42lhYTlJqTlJPJaK1t3aYQoUpVGksrL4m2XjEijLSYHmcD91cUOV+UJu0ZtvuXyNnhqKzaLbs3xQ3EZY+DFc+eCRn7a+6wspSoQc9WlfvseTUSUmlpctq3KCgFAKAUAoBQCgFAKAUAoBQFZxu70rpHVv2D/3avA5ex/MUeai/Ol4Lf69PWdeEo7ctp6I52vhj1jelz+TMR89S/LxFfQ1cf0jkzYl+aLS71ufwf1OONLYr3WjTIzRglSRup1L6HcZ/aa8ShiKtCW1SlZ6HVOEZq0kEvmmLFuqsU+ek9a7eVKkqkqU5O7cI/Eyw6SUkuLMXuzbiSZB3sZP9bHQGteScZXhXp0Yyey5LLvZXEU4uDk1nY7S1l1IreYBr9APHOUuvjf8ASP8Aia/Mcb/c1P8AqXvZ71L9NdyKee7d5TFHEx0MrM+2kDZj456V7HJvJ0lRlirq2zNW36NHLXrLaVO29FnXzp3FfKJGuUGMRxqXLfnMcrj7M/tr2MNRh5PrVb+deKtwV0/H4HLOT56Md2ZYGvIWuZ0kO01cyTUyk4XoCPzvMmvTxDj0KlsXttS17o9iMIX52V+C+JKlDY7pAPqMj9QI/wAa86Din5yy7P8AxmzvuLbsWTyXyQTzHzgY+ka/S8Fbo1O2myvceHV/PLvOhrqMxQCgFAKAUAoBQCgFAKAUAoCm45wL3jH5R4yPFDgn5muarg8PVltVIJvi0XjUnFWTKn+ZB+t3H98/xrPybhPRR9SLc9U6zMk7F4/+1OfmxNPJ2E9FH1Ic9U6zMf5kH63cf3z/ABp5Nwnoo+pDnqnWZt/mYoQKJ5QcliwY5JPXJq0sDhpW2qadlbRacCFVmtGaj2GB2a5nYeILkg/OkMBhYSUo04prfZB1ZtWbOrhj0qFHgMV1mZQcU7K86QuJ5Y8/RRiBXJLk/Cyd5U4t9yNFWqLLaZJ4J2fW3EnfaQv8Rc5PTH+FbRoU4w5uMUo8LZZ65FXKTd28yun7GamJFzOMnOA5wK5/JuE9FH1Ivz1TrM2WfZHQSTPK+RjvNnHyq8cDhoxcVTVnrksyOdnrc0HsT/xVx/fNU8m4T0UfUieeqdZmyHsYqq458pZsd/Uc7dN/tq7wOGcVHm1ZbrcSOdne9zV/Mj/irj++f41TybhPRR9SJ56p1mX3A+ErbR6FYtkliW3JJ6k11xiopRirJGbd3dljViBQCgFAKAUAoBQCgFAKAUAoBQCgFAKAUAoBQCgFAKAUAoBQCgFAKAUAoBQCgFAK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ISEhMUExQWFhUWGB8WFxgYGRsaIBgZHB0ZGhsgHRwcHCghGyAnHBgcITEhJSorLi4vHR8zODMsNygtLisBCgoKDg0OGxAQGzQmHyQsLyw0LDQsNDUsMC8vLCwsLCwsLC0rLywsLCwsLCw0LCwsMCw0LCwvLCwsLCwsLCwsLP/AABEIAOEA4AMBEQACEQEDEQH/xAAcAAEAAgMBAQEAAAAAAAAAAAAABAUCAwYBBwj/xABJEAACAQMCAwUEBQcICgMBAAABAgMABBESIQUTMQYiQVFhBxQycUJUgZPiI1JykaHB0RUWM2JzkrHxCDRDY2SCorLC8DVEsyT/xAAbAQEAAwEBAQEAAAAAAAAAAAAAAQIDBAUGB//EADsRAAIBAgMDBwoFBQEBAAAAAAABAgMRBCExEkFRBRMUUmFxoRUiU5GiscHR4eIWMjOB8CM0QmJy8Qb/2gAMAwEAAhEDEQA/APuNAKAUAoBQCgFAKAUAoBQCgFAKAUAoBQCgFAKAUAoBQCgFAKAUAoBQCgPCaAE0B7QHgOelAM0AzQHtAeZoADQAGgPaAUAoBQCgFAKAUAoBQCgFAKAUAoBQCgBoDipr+eXXMXCmAjCgbEsdJ8fLzr2Y0aULU7X2vhmZ3bzJXFeJSvaxvlRrYhtOc7E4wc7fDvWWHoQjiJR1t/PiS27HvEuLTpbwnK5kU5YDBHT1xnB60o4alKtJdV6Bt2NvAZpkk93YqQq6s7nAIBAHTxYVTFRpyhzy3uwjfQp4+NzLMZCRk90jHdwPDHp/Gux4Sm6ewu/tK7TuXd5dyC+iUMNJXAGNtLbnO/XK/sFcVOnB4WTtnf8AnvLX846B84OOvhnzrz12lzjuH8Vm0XJ1DONecdCSFOPLb91exVw9Pap5dnxM03mb7a9l9xc6h3ToBxvp2HX7etZzpQ6UlbXMm72SJFxK4ihjYSZUkqFIBwFx49cVtKhRqVZJxz495F2kdjaza0ViMFlDYz0zXjzjsya4GhtBqoPaAUAoBQCgFAKAUAoBQCgFAKAUAoDw0BxM9ubZmZSJYidDj9zeR8jXtRmq6UZebLVfNdnEztYl8emje1iMYwmvAGMYwGrLCQnGvJT1t8UTLQj8d/1a0/RP+C1rhv16nf8AMh6It7T3cXOQTzSoGMHGcb/sx6VxVOe5jP8ALcsrXOZjg1RTt+YyH7CXX94r1HO1SC4p/Aoixgm13No3+7UH5jWD+0VzSjs0ai7X8Cd6OyrxzQ4Dh3wXX6H/AJCvfq/mp9/wMlvJtr/8fL+n+9Kwqf3ke75ll+U1W/DppreMIF0h28SDuQDnwwKtOvTpVpbV72RFm0dBd8DEqRq7HKLpyoAzsB458ulefTxTpyk4rV7yziWkSYAHkMeVczd3csZ1AFAKAUAoBQCgFAKAUAoBQCgFAKA8NAcDhollhaNg8mnT49Dnbz+yve82o41FLJX9xlpkTuKwyJaQqyEaWJY7bdcZwfHNY0JwliJST1RLWRjxiCU28H5NgEU6jtt0HQHI2Gd/Opw86arT87Vh3sSuFTNJcmZI2KaNJOw3CjzODuKxrxUKPNyed7kp3ZH4Dau0d0pQ94afAd4att/HcVpiqkVOm09PdkRFakXgkEnvCDSx5Z7w6aRv1z6kmtsTOHMt318SEnc7ljsds+nnXhI1OBXVDzkkRgzrgD11A/aPlXv+bV2ZQeSfwMtCxWCSOxkVo2GWDeGy93cjOR8NcznCeKi1Ldb3k57Ja9kweQMqRuSCfEHxFcuOs6zsy0dDfxdLkleQwXY6s4+zGQfWs6Doq/Ool33FhDnSM9cb5rB6kmdQBQCgFAKAUAoBQCgFAKAUAoBQCgFAa2hUsGIGVzg+WetSpNJrcwZSRhhgjI/hvRNrNAwuZ0jQvIyqijLMxAAHqTsKgHJn2jcGhwgvIgBsAgZh+tVIqZScndgyh9pHB98XkQzufiG/2rUO7BkPaJwgEkXkOT1xqJJ6DYDJqW28gXnE+OW9uivPKsYfAQNkMxPQKmNTN/VAz6VAKW+7ZWKhJZhKkYYaZngl0Kx7oy2nunO3exg9cVZSlFNJ6g6S3njmjDIyvG65DKQwZT5EbEVVZAzZljXJIVVHUnAAHqelG7u4K5u0Vt9GTX/ZK8v/AOatQFfcdveHxnEkzR/2kU0Y/W8YFAW3CuNW10pa3mjlA68t1bHzwdvtoCfQCgFAc7f9t7GG590abNxjPKRHc9C25VSoOkZwSMDegLq1vFkiSUZCsgcagQdJGoZU7g4PQ70BT2HbXh80620VwrTNkCMBs5UFj1XYgAnB8qA6CgOfHbSx58dvzvysuOWnLk74JIBB0YK7HvdNs5xQHQUAoBQCgFAKAUAoBQHIW9rNdcRuDcwH3SBVW114KvJ1kk0Hct0VWIwADjGo5Aq/bR2g9x4eViwk07cpCuAVXq7Dy7u2R0LCpQNvYDgHdBuQJXhiWEmQByZXxNOcnOQCY4x5cpvOgN/tBuuH8NtventLd5VYCAGJMmXqpBxkacaiR5eeKgHE9ieFzXk8E927Pc3aNcOx/wBhZKdKpGP9mZmIGRuIw+MEk1IPrnGuHxy2s0DKBG0TIRjAC6SNh4Y8PLFQD5P/AKOHFZGiu7diTHEUkQbnSX1hgPQ6AcDxz51LB0fYL3m/uLq64hBLGEcC0hmRlWNO93grDDSbDLncb4wDioBz/tR4obvitpw9ZGSGEc66KsVwukyPkjpphUkfp1IPp3Z6CRoNVxktLlzGwGIkb4IsDburgE75bUemAIB8i9snZpeGSQcRsCbZ2k5biPYayCysB0AIQhl+E7bdcygfXuyXF/fLK2uCMGWNWYDoGx3semc1ALegKTtFxJ1MdvBj3ickKcZEUa45krDxCggAeLMg6EkAfGex9ol1xTiDpuikWceSSSJX5buWO5YwpM5PiWJqQfoACoB8T43EIu11swGOYFJx4kxSR/8AjU7gfWu0V20dvIYziRsRxf2shCJ9gZgT6A1APkfs2tUu+O3Nwg/IWSciDfIAUciLHoUR2+ZqQfb6gCgFAKAUAoBQCgFAKA+Ddu71b7tDBAx//ns+9J4jEa8+Yn5hQm/lU7gfY+ysLLaQ6xiR15sg/wB5KTJJ/wBbmoB8W/0jLp3vbSD6Ah1r5apHZD+oRr+upQO/4Pdw2/G7i2cqha0gS2B2ykfM1KvhnJzgfmnyNQCy9qnH1s+GXD5w8imGLzLyAjb5Llv+WgKH2D9mGtLJppV0yXRDgHqIlBEefnlm+TCpYPo91cLGjyOcKil2PkqjJP6hUA+A+zYNfXt1eSZzdXCwLncaWLXEq/ZDb6Pk1SD9B1APjv8ApB3xlFlYRAvNLLzQi9dg0aDH9Yu3901KB1NjxpOHpbcLgie6u44V1Rx4UIMbtJI3dQE743O423GYBaS3nEljaWVbKBEUu2ZJZNKgZJLaEAwBQFFwZOIlJuIv7urzxBgrrJmKBAxRAA3dzkyEdcvg9BiQcJ7EcKkTnrLxARsT46bS5Zf+pj+ugPvtQD4j7SrhYO0nDZpCFj0xZY7ADmSKST4AautStAdT2u7UI8NzdQuGgso20SKcrJeSDlppIOGEYfc7gtIMboagGv2B8G5HDBKRhrhzJv8AmDuJ9ndLf81SwfSagCgFAKAUAoBQCgFAQpeKRKSCxyNjsf4V5lXljB05uE55rLR/I6I4apJXSPhPZvsvemTitxcRaJLm2uFiXUp1SzHONmONsjJ23qHy5gU7bfg/kOi1eB9usOLx8uPVlG0rqXGdJwMjI2ODttVPLuB6/g/kT0Srw8Tivat2Wh4rEjRSBLiHOgsG0upxlWIG24BBwcb+dT5dwPX8H8h0Srw8SHdW8PEIrduJ2E7XVuACY2j0y4697mAFWIzpbBGTg9c28tYG1+c8H8iOi1b6E9+BJe3MdxxBlEUH+r2cYJROnekbSA7bDugBRgDcZzTy7gev4P5E9Eq8PE7gcWh/O/Yf4U8u4Hr+D+Q6JV4eJzXtIvHm4dcxWgLzSqIwvTuswD7tgfBq8atHlvAt22/B/Ih4Wqtxxns54bcWdoivbsk0FyboAuhEweJoGQEE6GCMSM7Egd4ZOEuXcCv8/B/ILCVeB2152ymK4gsZjIfGZoo0Q/1isjMceSg586mXLWBSvzng/kQsLVe4ruyvZ2KG4e+vJveL5/phWCQjGNMSkZG3d1HfHlk5p5dwPX8H8i3RKvDxK+Mz2HFbu6jha6t7wKW5ZUSRMgwBpkKhh16Hpjy3tHlvAy/z8H8iHhaq3F/Pdm+0rOhgtQQzQvhpJyDkLJoLIkYIBKhiX2B0gEND5cwKf5/B/InolXgXvEL+GSKRNXxoy9D4gjy9ajy7gev4P5DolXh4nxj2a8HnhU2t7bTJE08dyk0bIDFJH11d7OlgAO7vufPI0lyzgUr84vU/kVWGq8D7d/K8P537D/Cs/LuB6/g/kW6JV4eJzna7s/w3iRjNyGJizpKllODjIOBuNh8vDGTTy7gev4P5DolXh4nGe1JopEsOD2QCLI4ZwqnEcS5AJHUjJZ/MlPM100+UsNOjKupebHJuz+Wf7FHQmpKNs2fUuFTW8cccERwsaBEGCO6oAA3HkKYblLDYmexSld2vo/ihUoTpq8kWddxiKAUAoBQCgFAKAUByV/8A0r/pH/GvzXlP+8qf9M9yh+nHuPUsywUqQc7Hw0nrv6etaQ5NqVYwlRe1fJ7tl659lt5DrqLall8T0Wq7nWNA21YO58gPGrLAUvOm6i2FltWeb4Jb+/hmRz0sls58OztPfc8lNLZVm05xjB9RTydGTpulO8Jy2b2zT4NX4do59q6krNK5rht9T6M+e/yBP7qwo4TnMS6F+tnbgm/GxaVTZhtW4eJkLYEMQw7qhj8z4VosDGUJSU77MVJ5b3u13cSOdd0rau31MEhyjNnoQMeef8qxhhtqhOtf8rSt3lnO01HiYQpqZV8yB+usaFPnasaem00vW7Fpy2Yt8DfPaacYYEElemNx12ruxPJ3NOLjO6cnG9rO6dnk/gZ0621dNWyuY3UKoSA2SDg7Y/fWWNw1LDydOM9qSdnla3iyaU5TV2rLvPLS3MjYzjbJJ8P/AE7VXBYOWKqbCdla7fD/ANdkTVqqnG4gtyz6DsdwfTH+VMNhJVcSqEvNea7rJ/ITqKMNtZmfufeQBsh+hx9nSuh8nf1acFK8amjs/cynPebJ2zjuMIINT6c46748gT0+ysMPhFVxHM7Vtc7cE3p+xedTZhtWMJFXOxyPMjH7KxqwpRmlCV1xtbwuWi5WzWZW9qezbXUIEV89uA25WMnV44IyG8PA48wa9/AU8Fh0685Kcb2zi8nbcr/A460qs/MSs9dUSeH29wEPvDRA7iN01tzANtbRkDl566QzfOuWpgcFFKo6jUZXstnO19ddOF1+xpGrVfmqKuu0hcO7L+7yyTu5nnlUFptOAE8FRd+Wgx0yT5k1HKXOqMaNJf0ktpWvmn/lLt48BQ2c5S/Np9ESLw9+2/t1/wC161/+b/u3/wAv3orjv013nf19weUKAUAoBQCgFAKAUByV/wD0r/pH/GvzXlP+8qf9M9yh+nHuPbSYKsgJxqXA9T/lmtMDiI0qdaLdtqNl2v8A8uRVhtSi7aMyhdWj0M2khtQJGx2xg4rTD1KNbDdHqS2WpbSdstLWdtO8rOMo1NtK+VjLnqgRVOrD6yem/kM+lXeKpYaNOnSe1szU27WV1lZX3W3kc3KbcpZXVjPUis0gfOQdK4Oct5/LNa7eHo1Z4mFTab2tmNne8r67sr/uVtOUVBq2l33GmyK4kBYLqUAE588+Fc3J8qfN1YTmo7SSV+++40rKV4tK9mZwquh0LqMsCDvg4z6eta0YUuYqUHVim5RaednZPsKyctuM1F6M0QEK6knYMN/QGvPwzjSxMG3kpLPdZPU1qXlTaW9Eq9uVbSM6iGJ1YxhfL1r1MdjadRxjtbTU77VrWj1e3jcwo0pRu7Wy07eJjxOTUch1YZOABggeu1Zcr1VWntqopK7sks0u3JfEtho7Ks42ZhHOqJgAMWOWznbHQbEfOqUsXTw+GUIJSlJ3le+VvyrJrvJlTlOpd5JafE3pcoZEkJwd9ex64IB+2uunjaE8VSxMnaVnta2Ts0n+5m6U1TlTWa3HnvSmSIls6fifGM77belR02lLE0JSlfZ1na1+GXBDmpKnNJa6IxtyqShtakHVuM7ZBxnb1rLD81h8bGpziae1mr5XTtfLtLVNqdJx2XfIjXR72SwbbqNv3CvPxrk6l5TUm1qtO7RG1L8tkrGayDlFc76wcemCK1hWh0GVNvzttO3ZaxVxfOqW6xsYpIqZYKVGkgg7geIxXTJ0MVSpuVTYlCKi0080tGre4otunJ2V03c8nmU7BiAqaR/W3yc+QquIxNKfmQm1GMNlf7Z534JkwhJZtZt37iovfjtv7df+166f/m/7t/8AL96M8d+mu8+gV9weUKAUAoBQCgFAKAUBx/HLa7ErcmASKd8l9PX00mvnMT/89GvVlV5y13e2z9TthjXGKjs6dv0K/lcQ+qL97+CsPwvH0vs/cX6e+r4/QcriH1RfvfwU/C8fS+z9w6e+r4/QcriH1RfvfwU/C8fS+z9w6e+r4/QcriH1RfvfwU/C8fS+z9w6e+r4/QcriH1RfvfwU/C8fS+z9w6e+r4/QcriH1RfvfwU/C8fS+z9w6e+r4/QcriH1RfvfwU/C8fS+z9w6e+r4/QcriH1RfvfwU/C8fS+z9w6e+r4/QcriH1RfvfwU/C8fS+z9w6e+r4/QcriH1RfvfwU/C8fS+z9w6e+r4/QcriH1RfvfwU/C8fS+z9w6e+r4/QcriH1RfvfwU/C8fS+z9w6e+r4/QcriH1RfvfwU/C8fS+z9w6e+r4/QcriH1RfvfwU/C8fS+z9w6e+r4/QcriH1RfvfwU/C8fS+z9w6e+r4/QcriH1RfvfwU/C8fS+z9w6e+r4/QcriH1RfvfwU/C8fS+z9w6e+r4/Qyg4feySw8yBY1SQOWD6ugIxjSPOu/k7kZYKq6infK1rW4dr4GNfFc7HZtb9zvq9s5RQCgFAKAUAoBQCgFAKAUBgkikZBBHmDnp1oS007M9RgRkEEeYoGmsmZUIPAc0B7QCgFAKAUAoBQCgFAKAUAoBQCgFAKAUAoBQCgFAKAUBx3bLiDOiRo/LSWTlahsWA3kbP5igEbbsSPAd7mrTurLRntcmUIwm6ko3cVe3Dgu9v1Lt00XETXMkdkmYreJQ0qg4Ij+grkdGbGdPgNzknCw1tNQWSRpCSw9OWKl51STaT7d7XYuO96Za30vHreERIoYhyEiCRsQ3QAKcaSMeOcYrV1Ixsjzo4OvV2pO2Wbbauu9akTjnEDLJ7sj8tBj3iQHBAPwxIRvzH9NwPUionK72V+/yNsJR5unz8ld/4rdlrJ/6rt1f7li97BbQjbQiqWChTkKvU6cZA9T5jxNX2oxRyxo1sRV4tu17732/I08f7Sw2dobuYOIwFOAve75AA0kjffcehqyd0YSjsyceBT9m/aZw69nFvFIwlZQyh1wG7oYgEEjUB1HoetSVK/iHtk4VFI8euRyhKlkjypI2OCSM/Pp5UBbN7QLQXM9t+UMkEJuHwoxoCLIQDq3bSw286Ar5vaxw9IrWZuaEuS4TKju6GCMX72wyfXYGgI49s3CuWj65O82gro7yYGcsufh36jNAW3ab2h2dk0aNzZpJE5oSBNZEfXWdwAMAn5CgI197U+GxR2shd2S5zoKr8GlgrczJBXBPr0PpQEeX2r2TWFxeQB5OQVUxN+TYs5wu+4x1ORn4TQEaD2w2fu9tJJHNzZwSIo1DkaSVYjJGV1BgD1Ok7UB9A4fdrNFHKoIWRFdQwwcMARkeBwelASKAUAoBQCgFAKAUAoBQCgInEYncBF2DHDsDghPHHjk9M+GSeoFVkm8ka0ZRi9qWq0Xb29i17dDybhsRaNzGpaIER56J0+EdB0G9HBXTtoTGvUSlFSdpa9vecmvZm75agumuafm3AydJXrpON5BsF07DGfnXNzM7a6u7PYfKGG5xtRdox2Y8b8eC43zdyyk4DK11zy4wkWlPzmZt2OekYx3RjwJxgnNac29va7DlWNprDc0lm5XfCy07+Oe+2uhDg7KSRG1ZCrSrI0s8jknLMhBx4kAnYZGcDJ8arzDWy1re7N58pwqc7GV1FxSilwTT7v33biXa8EnNxO8rKUZk0OTlsKNhoxpGGJIznBycZ3qypy2m2YVMXRVCEaas0ndbs+2981k7Wut9sio9slpGvBbzujI5bZO51c2MZydycHGfLatkkjzZTlLU5PsD2Mv7k8LuLpoFtbWLXAIx+UcOAyhsDHkSc+B2OSakqQeI+yriotnsYntntlm50bEBXYkae8dO2B8/njagK72gg2F9q96iWaSxWG4HKYs5ZNDkaU0am05BJGM+VAT+y3Yq4vLLgU0aJpt5pJJtexaMzoy4BHeGFc46b+tAT732X3jQ8VRUh1XNyksB1DZBJIxBOO73WGwoDV2s9ll/I1rcR8ueRYI4riJ3MeXRAp0spXu49VO3jmgJEfsvuMcKZYYIzBcvNcoHZgEMkJVVLli3cjJIzjJPmaAyf2Z3pXjS4h03cmu3TIwDzmcMTpyhWMkDH5xoD3tX7P76S04dFb28BlggWN5uYUeOQEElSCoIzqO4O7ZAz1A+n9lbKeC0giuZebMiBZHyTqPzO7YG2TucZNAW1AKAUAoBQCgFAKAUAoBQCgIHFOJrCPhZjpL6VxnSvxE5IAAyB8yKrKaib0MPKq9bK6V3xeiyJbTAac7ajgep64/Yam5iot3tuNlSQKAUBruIEdSrqrKeqsAQfHcHbrQHsUSqAqgKoGAAMADyAHSgM6AjXNhDIQZIo3I6FlVsfrFASFAGwoD2gFAKAUAoBQCgFAKAUAoBQCgFAKAUAoBQFHPal7gqTnVpd/wCrGn9GnX6UmpvUKwNZNXlb+fy53QqbNBStpdLtb1f7Rsu9pmV9fKHMh3SHuqPz527oVc9SAdPzcj6JpKSvfh7yKVFuKgtZ5vsis7v39y7UZjiHLCooaTSyxFmbdnJAIBx32G5boBg77HE7VsivM7bcnldN2S0XbwT3avTir7X4zGCc9OYIVxvrkPUKPHTvk+GlvKp218Cqws2suq5PsW6/fu71xJFjfCUy6QcRuY8noxABbHoCSvzBqYyvfsM6tJ01G+9X7uF+/XuOdXtzGvvnMgnAtXkDMiMylYtJJ1kBQxDZ0ZJwpqxkah7QYmt+fHaXrriNscnRlZM6SC5CsoxuwJHjnG9AYr7SLUGNZIriOSR+WE5fMOdCyDBiLK2VZcBSTv02NAb+Idv7VI0aNJ7hnDkRQxMZByyFk1q2NGliAQ2Dk9KA03Pb3RyMWN23PhEy7RKADnukvIBrwM6M5wRQEiDtzDMrNbxTSoELc4JiINy+aEZs5B0kZOkgEgE52oCqu+3Vs0VjcTNdWqtIrf0bKkmqLJViyjXGA+dQGCUyOgoDda+1SwcS5W4Tlxc/DwsDJFkDWgGcjfqcbZPQHAE+D2g2LRNJqkXEazaGikVnRyEUxgr+VBdgmUyMkb4INATOy/aYXpmxbXEHKYKeegTUSCe6AxJ2wc+o60BfUAoBQCgFAKAUAoBQCgFAKAUBWPYScyQrKFWTGrCd8YAXCtqwBtn4Tgk1TZd8mdKrQ2Ipxu125a3zVvjwMbzg4bkBCEERLDu6juCNsnAOTnJB3qJQva24mninHb2lfa7e33disarTgejI1LpLMcquJCGYsQZNRPU7kAE+eahU7fzMvUxm2tM7LK/m5K2lvVe6XA0QdnWXkkSLqizg8vZQwIOhdWFY6iSTqyT0wABCpWtnoaTx6k53jlK2/W3F2zWWitZb82y04fw1IfhLnrszE41HU32liTk71pGKjoclWvKr+a3q4ZLwKCfsUvvk1wkzrHcRuk9ucmN2ZAgcDIAbA3yDn0qxiYcT7GPLw23shclXg5WmURghjDjTqjLYI2BwT1A+VAQOF9hLlLiOea8SQrce8tptwmtjCICMCTCDSOuDk7mgNNz7P7os2m6t2V7mW5ZZrNZQDLp7oDufh05yNJOd6A8m9msqtG1vfGMrC8Dh7eORSskjSty0yFiGWwFAOAqjw3AcB9ndzZtByb4rANBuLfl6klYII3I7wKh1GcHODvvgAAZD2Wx8sQNcySWyTiWOKTLlI+XJG0SsW2XvgggbaehzmgJVx2DllEvPvOY5tWs4W5IURxvszMof8pIQAMgqPQUB7xTsVcyckx3catFZ+59+31hiSmtyDJjfQMKQQDvvQE7sd2Tazd5ZJImkdFTEECW6BVJOSqfG2Se8eg2AG+QOqoBQCgFAKAUAoBQCgFAKAUAoCum4zEuvBLcv4yuNKY66nJCgjyzmqOokdEcLUdr5X04vuSu/A02nHlkga45cixjcagoLKPpDLY0+px0qFUTjtWNKmDlCsqO0nLsvk+GmplYcYaZFkSCXQ26ltC5HngvnFI1NpXSIrYVUpuE5q64XfwNb8fAlWHkymUgtpGg4UfSJ14A9TUc5ns2zLLBN03V21srK+evDTNk+K5kJAMLKPMshx+piaum+BzyhBK6kn+z+RKqxkKAUAoBQCgFAKAUAoBQCgFAKAUAoBQCgFAKAUAoCJe36RlVOWd8hEXdmx1x4ADxJIA86q5JGtOjKabWSWrei/nBZ9hxnEODyWyRwxlZ45JARayjJznUSHUjKqdyWBHzOM80qbgklmm9D3KOLhiJyqz8yUV+otNLJbL3vRWzLG7U387whtNtbkCQjB5kwwdO4IKr4gjrV3/UlbcvectNrBUVUavUnp2R45Z3e4ncU4iLaFpBI0zMRHGnc70hOFA0KPt9AavOexG97mGHw/SKqg47KWbeeS3vNs18J4MYQTJcMJ5iGkI5febHRdSE6R0AqIU9nV5stiMWqztCmtiOS1yXF2drveyw7QX0tvayyxRNPJGmVjHVyPkN/MgDPlWx5rOTj7WSta30yXVtJ7vAXK+7yxSRyAMcPFJLnSwXAJI38xQGywnuLGxs4GniM7gaQIJZHKBAXxEkhaRw570hKqNWSB4gVPF+P3l1w66j1JHIbxeHq3LKlxIY0bCiU6HUyHfUw7h2HgBa3fauVJmtFcB7dVE0yWVzMpdhqVEjiZtGEKklnPUAA7lQMrTtNfTNYRIkcUs6TtNzYpBoWFgiusZZXAdiCFbfB67bgYLx3iBj4gedaqLFmDSmGRhLpiEpGjnDl6QwBOps+QxuBi3bqSQwxKpikNvFPOwt57oRtKupYwkIyDgE6mIAGMBjnSBsg7U3snuMapGk080yMZYZUBihDHmrGzK657h0sfpYz40Bo4v2jvI7bi6vJCZLQKI5VidQxkjV9BQyHDjUAGDEd5TjYigN95f3XDLSyhYhlA0SXK28siwIiDTriSQuzMdtecdSR0BA6TstftPbrI00M4Zm0SQAqrICQMhmYhtsEZ2NAW9AKAUAoBQCgFAKAUAoBQFLd8B13IuVnkjYJy8KEI05yfjU4ycfqrJ07z2rnbTxuzh+YcE1e+d9f2aLGCyRNRGdTDBcnLH7T4enQeVXUUjmnVlKyei3bvUVnCezEMCBDql3LHmHILHcnTsuc+OM+tUhRjFW1OrEco1a09pWj3fPXxNvEuARzSQsWdRDkqiEKMnAzsMjAG2COtTKkpNPgVoY2dKE4pJ7Vrt5/z97k224fFHuqKD4tjLH5sdz9pqyiluMJ16k1aTy4bvVoaeM8PedFCTSQsrhwyaTkjwZWBDKfEfKrGRSXvYlJorpZZ5HlulVJJsICFjOpFVAukLknIOScnJ6YA3XXZaRporhbuSOdYmgZ1SI6o2cPgKylUIIGDg7AZzQEeLsSFt4YhcPrhuWuxIVUl5GZ2/KA7N/SHfbcKfDcCUey7pPJPBdSxPMqiYaY3EjIukPhl7r42OO6dtqA32nZ8pdi5aVpGW3FsoYDOAwdmJBwWZhvgAbL0xuBBbsdmyurXnkG6kkkkkCDP5U5cAasdO6D4DHlmgJE3Zkic3EE7QSPGkcoVUZZBHkIdLg6WAJAIPTrmgN8HZ/FxDcPM8jQwtCNYXfWVZ3JAA1EoBsAANsUBCuuxqSQ3UTTOTc3AuWbSuzKYyq6cYKDlKMHfGd6Al3PBLhnV0vZkbRy37kbK25OoIy4R98Z3GAMg4oCbwLhEdpCsMWoqpJJY5ZmZizMxAAyWJOwA32AGBQFhQCgFAKAUAoBQCgFAKAruIcYjh1ZDtoGp9CFtC+bY6eeOuN8VSU1E6KOFnVtayvkru132fyxPjcMARuCMg+hq5g007MgcZ4lyBHpXW8kgjRc4yTkkk+ACgkn0qk57NjfDYfnnK7soptv+cXZIsBVznPaAr+K8S5RiUKXeWQIqg423LMT5KoJ/UPGqTns27TooYfnVKTdlFXv7l3tlgKuc5W8Y4ssCg6S7EM2lSB3UGp2JYgAAefiQPGqTnsnThsM67teyyz7XkllvfuuTreYOqsMgMAwyMHcZ3HgasndXMJxcZOL3GypKigFAKAUAoBQCgFAKAUAoBQCgFAKAUAoBQHLsXhuJIZk1wXch0SKcFWKAFHHXGlNmH+WGcZNPR/yx6vm1aMalN2nTWa7L/mX7vNGc7z3Ca4ZGjXmBIgoG6K+l3bIOxAbSNhjT4nY9qSvFlYqlh57FWKb2W3fi1dJZ8bXfG/A0cZvibpypx7tESWxnllxqZseL6VVVH9dzvjBicvPy3I0w1FLDpSX6ktONskr8Ltt9y45bnv5Ejgimk0yGPmTuMZAGBpUAbszNpGB4NjfFTtNJKTztmZqhCc51KUbxUrRW7fm+xJXd3vV8jKxknjhijJbnTSMV1nWYY8s/eJPeKphdye8R1FIuSilvfgKqo1KsppebFK9slJ6ZcE3n3XItqTHJdTvK8/u45MWsIDrYKzqNKqDkmNc465FQsm5N3tka1EqlOnRjFQ23tO19FdJ5tvLzn6iyhkmElvCz5ZUMs7ADf6KrjwBckjHglXTldR/dnLKNJwqVUrJvZivFvvSt6yLHB73cTMSDAjLHkHPMKYcrt0XW3e/O0AdAc1S25Pgayl0WjFL87TfdfJPvtpwu3ra2njF5JOZY4XZWB5UQQ4JcY1yuQc6EJxg4BII3JWonJyuk+z6mmGpQoqM6kU1bad+G6K/2lr2Kzysy17ScSe0s551VZGhjMhVmKhgoydwDvgHw6+VdB5DOU4V2/uGl4etxapHFfpmF0lLkNpBw6lBjORjBOx+dAeD2hSpcW8UsdqRNOLciC4aVoXPTX+SVT6gHIoDbH28nK3im2QXNvcx2yw80/lOawVGDaNgQSw26KaAh3vtBvY/5QIs4WFgyiU89hqU793Me5xvvjHrQFlw3txK13FBcWywxz25uonEushFGcSLoAB07kAkDYZNAROF+0WW4EM0Vo7W803KGlZWdU1FOa2IuWACN117efUUBDvfaVdxR3sxs4jHZXAglInOTllTuAx7nLDrjGR13wBarx+9PG3tl5ZtltVm0Z3wWALDEeS/0QmrTjfOdqA09jvaE1/OqBLeMFnDRNMwnj0asZjaMKxOBkKxwD6GgPoFAKAUAoBQCgFAKAi8Ts+dG0et49X0ozpYYOdj9lVlHaVjWhV5qanZO256ES34W+YzNMZeXuvdVe9grqbHVsE+Q36dKqoPe7ms8RG0lThs7WubeV72V938uRuFcIuYFWIXCmFNl/Jd/TnIGrXp9M6arCnKKtfLuNcRiqFaTqOm9p6+d5t+NrX8RLwA8qVVkAklmEzuVyDh1YLgMMgKoXr5+dTzeTSeruTHHLnIycfNjHZSvxTV721u7nl5wOQzx3Ecic1Y+Uxlj1gjJbICldLZY9PA4pKm9pSTzFLGQVGVGcXst7WTt2Wd07rI2XXB5naN/eCsiagWEa40uFBCqfh+EEElvt6UcJOzuVp4qlGMoc3eLtld6q9m3v1ztYip2YZIWjjmO8omXWoYAh+ZvuGcnAyS3gOlV5m0bJ77mr5RU6qnOH+Li7Ozs1bLcuxJEqLgJ5ryNKzCRVEgxjUV1Y3Byq974RjpuTk5tzed2zF4xc3GCglst2fC9t295av1aWysuESRO+ibTEz8wII1yucZUMcjTt5Z8iKmMHF5PIVcVCpFbUPOSte79duP7miy4JNC8vKljVJXMhzES4LHJGrWARknGQcVWNOUW7PJ9herjKVaEeci7xSX5vNy7LeuzVzHtzE38mXiAPI7W7ooClmdmUqO6i9ST4DHyrY4G7u9rHP9i+yXNg4fPdSTM1vb8uKFk5QhZkCPkaQzMANIJ22BG+9CDy19mUcEUC+93LJaS+8QKBH3SCWYEBMyEk9Tv4DGTkDLg/DI7zig4jHFPFGsQ1iVDEJZwCqEIwBYpGzKWO2dOnoaAsZuwSMOIKbiXF+QZdo+7j8zu7bbb5oCT/MyPnWszSuzW0BtwCExJGRpOoaeuPLFAROBdhDaARQ310tqH1rAOXt3tWnmaOYFJ6gEZ3ydzQGM/s7ie3voHnlK3sonkOEBVw6v3cLgDugYOaAl3HY/N4l4l1NHIIRBJoWPEiqdX00YKSeuB4bY3yBpsOwyi4t557iS4e2BERdIw2405kkVQ0pA8z13OTQHX0AoBQCgFAKAUAoBQCgFAKAUAoBQCgFAKA8oD3NAKAUAzQCgFAKAUAoBQCgFAKAUAoBQCgFAKAUB4TQFBccYYSErug2x5jxPzr5WPLq6fa/9N+b93r8DveE/pf7a/Qn8TuiIg6HqRg+hr1OWsRUoYbbpuzujDCwjOpaRSDjkiPECdQdwm+NsgnP/AE15XIfKGJxGIcasrrZb3cUdGLowhC8VvLDjF5IkmFbAwD4etV5b5QxOHxKhSnZWT3dpOFownC8lvMeAcVaSSSJt9ABz55r2ORsRUr4VTqO7uzmxMIwqWiX1eqc5zNxxGUOwDnAYgdPP5V8FiuVsZCvOMamSk1ouPcevTw1JwTa3EK47ROjKusFiQunbI1bZ+zrXVgMfjqrlKcm47Ms7K10nbdxM61GlGySzuveSf5Sl/PP7P4V53lnHek8F8jfotLqm48bfTpJwx+Fhjw3O3yzXq0+Wq1TB1Lu1SNnfim0nlpc53hYqquDNJ4pKPp/sH8K8tcs45uyqeC+R0dFo8DRbdoXkZlVwQuDqGDnVnb7Mftrvr8o42lhYTlJqTlJPJaK1t3aYQoUpVGksrL4m2XjEijLSYHmcD91cUOV+UJu0ZtvuXyNnhqKzaLbs3xQ3EZY+DFc+eCRn7a+6wspSoQc9WlfvseTUSUmlpctq3KCgFAKAUAoBQCgFAKAUAoBQFZxu70rpHVv2D/3avA5ex/MUeai/Ol4Lf69PWdeEo7ctp6I52vhj1jelz+TMR89S/LxFfQ1cf0jkzYl+aLS71ufwf1OONLYr3WjTIzRglSRup1L6HcZ/aa8ShiKtCW1SlZ6HVOEZq0kEvmmLFuqsU+ek9a7eVKkqkqU5O7cI/Eyw6SUkuLMXuzbiSZB3sZP9bHQGteScZXhXp0Yyey5LLvZXEU4uDk1nY7S1l1IreYBr9APHOUuvjf8ASP8Aia/Mcb/c1P8AqXvZ71L9NdyKee7d5TFHEx0MrM+2kDZj456V7HJvJ0lRlirq2zNW36NHLXrLaVO29FnXzp3FfKJGuUGMRxqXLfnMcrj7M/tr2MNRh5PrVb+deKtwV0/H4HLOT56Md2ZYGvIWuZ0kO01cyTUyk4XoCPzvMmvTxDj0KlsXttS17o9iMIX52V+C+JKlDY7pAPqMj9QI/wAa86Din5yy7P8AxmzvuLbsWTyXyQTzHzgY+ka/S8Fbo1O2myvceHV/PLvOhrqMxQCgFAKAUAoBQCgFAKAUAoCm45wL3jH5R4yPFDgn5muarg8PVltVIJvi0XjUnFWTKn+ZB+t3H98/xrPybhPRR9SLc9U6zMk7F4/+1OfmxNPJ2E9FH1Ic9U6zMf5kH63cf3z/ABp5Nwnoo+pDnqnWZt/mYoQKJ5QcliwY5JPXJq0sDhpW2qadlbRacCFVmtGaj2GB2a5nYeILkg/OkMBhYSUo04prfZB1ZtWbOrhj0qFHgMV1mZQcU7K86QuJ5Y8/RRiBXJLk/Cyd5U4t9yNFWqLLaZJ4J2fW3EnfaQv8Rc5PTH+FbRoU4w5uMUo8LZZ65FXKTd28yun7GamJFzOMnOA5wK5/JuE9FH1Ivz1TrM2WfZHQSTPK+RjvNnHyq8cDhoxcVTVnrksyOdnrc0HsT/xVx/fNU8m4T0UfUieeqdZmyHsYqq458pZsd/Uc7dN/tq7wOGcVHm1ZbrcSOdne9zV/Mj/irj++f41TybhPRR9SJ56p1mX3A+ErbR6FYtkliW3JJ6k11xiopRirJGbd3dljViBQCgFAKAUAoBQCgFAKAUAoBQCgFAKAUAoBQCgFAKAUAoBQCgFAKAUAoBQCgFAKA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 descr="fontAbuse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429000"/>
            <a:ext cx="2828925" cy="2857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19800" y="4114800"/>
            <a:ext cx="2828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Too many fonts used in this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18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use of font pairing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57600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Arial Black" pitchFamily="34" charset="0"/>
              </a:rPr>
              <a:t>Attitude</a:t>
            </a:r>
          </a:p>
          <a:p>
            <a:endParaRPr lang="en-US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828800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Brush Script MT" pitchFamily="66" charset="0"/>
              </a:rPr>
              <a:t>i</a:t>
            </a:r>
            <a:r>
              <a:rPr lang="en-US" sz="5400" dirty="0" smtClean="0">
                <a:latin typeface="Brush Script MT" pitchFamily="66" charset="0"/>
              </a:rPr>
              <a:t>s everything!</a:t>
            </a:r>
            <a:endParaRPr lang="en-US" sz="5400" dirty="0">
              <a:latin typeface="Brush Script MT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275213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Sans Serif paired with a </a:t>
            </a:r>
            <a:br>
              <a:rPr lang="en-US" dirty="0" smtClean="0"/>
            </a:br>
            <a:r>
              <a:rPr lang="en-US" dirty="0" smtClean="0"/>
              <a:t>Script typeface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 flipV="1">
            <a:off x="3810000" y="2752130"/>
            <a:ext cx="914400" cy="323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0166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my reader?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38400"/>
          </a:xfrm>
        </p:spPr>
        <p:txBody>
          <a:bodyPr/>
          <a:lstStyle/>
          <a:p>
            <a:pPr marL="274320" lvl="1" indent="0">
              <a:buNone/>
            </a:pPr>
            <a:r>
              <a:rPr lang="en-US" sz="2400" b="1" dirty="0"/>
              <a:t>Font choice should consider the target audience</a:t>
            </a:r>
          </a:p>
          <a:p>
            <a:pPr lvl="2"/>
            <a:r>
              <a:rPr lang="en-US" sz="2000" dirty="0"/>
              <a:t>Young readers need fonts that accurately display letters</a:t>
            </a:r>
            <a:endParaRPr lang="en-US" sz="2400" dirty="0"/>
          </a:p>
          <a:p>
            <a:pPr lvl="3"/>
            <a:r>
              <a:rPr lang="en-US" sz="1900" dirty="0"/>
              <a:t>Example: The lowercase “a” in Arial is not displayed the way young readers learn to write the letter </a:t>
            </a:r>
            <a:r>
              <a:rPr lang="en-US" sz="1900" dirty="0" smtClean="0"/>
              <a:t>“</a:t>
            </a:r>
            <a:r>
              <a:rPr lang="en-US" sz="2400" dirty="0" smtClean="0">
                <a:latin typeface="Berlin Sans FB" panose="020E0602020502020306" pitchFamily="34" charset="0"/>
              </a:rPr>
              <a:t>a</a:t>
            </a:r>
            <a:r>
              <a:rPr lang="en-US" sz="1900" dirty="0" smtClean="0"/>
              <a:t>” </a:t>
            </a:r>
            <a:r>
              <a:rPr lang="en-US" sz="1900" dirty="0"/>
              <a:t>making the font difficult to read</a:t>
            </a:r>
          </a:p>
          <a:p>
            <a:pPr lvl="2"/>
            <a:r>
              <a:rPr lang="en-US" sz="2000" dirty="0"/>
              <a:t>Teen readers enjoy fonts with a modern or edgy feel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8946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566</TotalTime>
  <Words>711</Words>
  <Application>Microsoft Office PowerPoint</Application>
  <PresentationFormat>On-screen Show (4:3)</PresentationFormat>
  <Paragraphs>99</Paragraphs>
  <Slides>17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Clarity</vt:lpstr>
      <vt:lpstr>Typography  Usability &amp; Readability</vt:lpstr>
      <vt:lpstr>What’s the personality?</vt:lpstr>
      <vt:lpstr>Where do I start?</vt:lpstr>
      <vt:lpstr>Example of Visual Heirarchy</vt:lpstr>
      <vt:lpstr>Example of Visual Hierarchy</vt:lpstr>
      <vt:lpstr>Example of Visual Hierarchy</vt:lpstr>
      <vt:lpstr>Too many fonts spoil the design</vt:lpstr>
      <vt:lpstr>Good use of font pairing</vt:lpstr>
      <vt:lpstr>Who is my reader?</vt:lpstr>
      <vt:lpstr>Readability</vt:lpstr>
      <vt:lpstr>Is the font for digital or print display?</vt:lpstr>
      <vt:lpstr>Leading</vt:lpstr>
      <vt:lpstr>Leading</vt:lpstr>
      <vt:lpstr>Kerning</vt:lpstr>
      <vt:lpstr>Tracking </vt:lpstr>
      <vt:lpstr>Examples of Tracking</vt:lpstr>
      <vt:lpstr>Kerning, Leading, Tracking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Jaclyn</dc:creator>
  <cp:lastModifiedBy>Jaclyn</cp:lastModifiedBy>
  <cp:revision>16</cp:revision>
  <dcterms:created xsi:type="dcterms:W3CDTF">2014-01-20T13:19:47Z</dcterms:created>
  <dcterms:modified xsi:type="dcterms:W3CDTF">2014-01-26T13:13:13Z</dcterms:modified>
</cp:coreProperties>
</file>