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997" r:id="rId2"/>
  </p:sldMasterIdLst>
  <p:notesMasterIdLst>
    <p:notesMasterId r:id="rId30"/>
  </p:notesMasterIdLst>
  <p:sldIdLst>
    <p:sldId id="256" r:id="rId3"/>
    <p:sldId id="287" r:id="rId4"/>
    <p:sldId id="319" r:id="rId5"/>
    <p:sldId id="258" r:id="rId6"/>
    <p:sldId id="298" r:id="rId7"/>
    <p:sldId id="288" r:id="rId8"/>
    <p:sldId id="301" r:id="rId9"/>
    <p:sldId id="289" r:id="rId10"/>
    <p:sldId id="302" r:id="rId11"/>
    <p:sldId id="294" r:id="rId12"/>
    <p:sldId id="303" r:id="rId13"/>
    <p:sldId id="304" r:id="rId14"/>
    <p:sldId id="291" r:id="rId15"/>
    <p:sldId id="316" r:id="rId16"/>
    <p:sldId id="305" r:id="rId17"/>
    <p:sldId id="315" r:id="rId18"/>
    <p:sldId id="320" r:id="rId19"/>
    <p:sldId id="321" r:id="rId20"/>
    <p:sldId id="322" r:id="rId21"/>
    <p:sldId id="323" r:id="rId22"/>
    <p:sldId id="309" r:id="rId23"/>
    <p:sldId id="325" r:id="rId24"/>
    <p:sldId id="326" r:id="rId25"/>
    <p:sldId id="310" r:id="rId26"/>
    <p:sldId id="296" r:id="rId27"/>
    <p:sldId id="312" r:id="rId28"/>
    <p:sldId id="31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86428" autoAdjust="0"/>
  </p:normalViewPr>
  <p:slideViewPr>
    <p:cSldViewPr>
      <p:cViewPr>
        <p:scale>
          <a:sx n="70" d="100"/>
          <a:sy n="70" d="100"/>
        </p:scale>
        <p:origin x="-36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028CDB-8CCE-4A86-B729-E956F827695B}" type="datetimeFigureOut">
              <a:rPr lang="en-US"/>
              <a:pPr>
                <a:defRPr/>
              </a:pPr>
              <a:t>4/10/2014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FA4544-A876-4575-91DD-16C48872F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2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448E28-996D-4E6E-B156-79747C4A52FE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Consistent font</a:t>
            </a:r>
            <a:r>
              <a:rPr lang="en-US" baseline="0" dirty="0" smtClean="0"/>
              <a:t> scheme</a:t>
            </a: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B314E5-1199-4B16-96D7-0712FAA373C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Repetition/consistency in headings, subheadings, and font scheme</a:t>
            </a:r>
          </a:p>
          <a:p>
            <a:r>
              <a:rPr lang="en-US" dirty="0" smtClean="0"/>
              <a:t>Unity/Harmony</a:t>
            </a:r>
            <a:r>
              <a:rPr lang="en-US" baseline="0" dirty="0" smtClean="0"/>
              <a:t> exists with color choices and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1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FCF76-F527-4082-A714-42A2878884E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FCF76-F527-4082-A714-42A2878884E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Teacher Note: Look through magazines to find advertisements that illustrate the Rule of Thirds, Optical Center and Z-pattern and use these to illustrate these concepts to your students.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students review the design pictured here. </a:t>
            </a:r>
          </a:p>
          <a:p>
            <a:r>
              <a:rPr lang="en-US" dirty="0" smtClean="0"/>
              <a:t>Steps: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will think about the design principles present in this design.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will pair with a neighbor to discuss their thoughts.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Students will share their thoughts with the class.  Teacher will facilitate this discussion to make sure students understand the concepts.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9D8C54-3461-45F3-9068-351B55DE46ED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D7D798-15A6-414E-B673-4F0E9A321221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05BE2-A86E-4B05-8495-6AE9D555FCA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E775A7-03DD-49EE-A995-57386F2DA623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7E63B6-6B5E-421E-8359-CD665489884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8A04A8-E8E6-4D07-8FEB-C431876EAD1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04FCF76-F527-4082-A714-42A2878884E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Repeated shapes throughout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A4544-A876-4575-91DD-16C48872F7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6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20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7085-DE12-44B9-A050-F87E8043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DDF5-A8E3-4E72-9507-C5402CE11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EE29-BE42-4AF9-A2D2-C81FBA35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C209-6BEA-4B46-9791-E4FB8DD5E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B7B9A7-B98F-449D-B8EE-49FF17491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17507D-4C3D-432F-8F4A-E31F550E7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A5FFCE4-A66C-4F11-8B3F-2608F8AF97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07ABE92-61C3-4203-99F5-3284009CC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F6B115-7FE7-4C78-BEB5-5E2FE0360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B9A7-B98F-449D-B8EE-49FF1749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46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48B3A6-47FF-4F85-86E3-3B45A515EB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8493FE-2BC8-4046-823A-A55914B53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7B9076E-D09C-4F7E-9262-5ABA9D44B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E7085-DE12-44B9-A050-F87E80432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0F29DDF5-A8E3-4E72-9507-C5402CE11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C209-6BEA-4B46-9791-E4FB8DD5E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6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7507D-4C3D-432F-8F4A-E31F550E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FCE4-A66C-4F11-8B3F-2608F8AF9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9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BE92-61C3-4203-99F5-3284009CC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5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B115-7FE7-4C78-BEB5-5E2FE036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4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B3A6-47FF-4F85-86E3-3B45A515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93FE-2BC8-4046-823A-A55914B53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10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076E-D09C-4F7E-9262-5ABA9D44B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F4136-FA25-4A39-BAC7-AC2C81D2E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1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Obj. 1.01 Multimedia &amp; Web Design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8F4136-FA25-4A39-BAC7-AC2C81D2E0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z.about.com/d/desktoppub/1/0/A/O/contrast-ss-size.gif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z.about.com/d/desktoppub/1/0/C/O/contrast-ss-color.gif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hotography.about.com/od/takingpictures/ig/Rule-of-Thirds/Rainbow.htm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28975"/>
            <a:ext cx="6483350" cy="1752600"/>
          </a:xfrm>
        </p:spPr>
        <p:txBody>
          <a:bodyPr/>
          <a:lstStyle/>
          <a:p>
            <a:r>
              <a:rPr lang="en-US" b="1" dirty="0" smtClean="0"/>
              <a:t>1.01 </a:t>
            </a:r>
            <a:r>
              <a:rPr lang="en-US" b="1" dirty="0"/>
              <a:t>Understand typography, multiuse design principles and elements.</a:t>
            </a:r>
            <a:r>
              <a:rPr lang="en-US" dirty="0" smtClean="0"/>
              <a:t> 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905000" y="2133600"/>
            <a:ext cx="655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smtClean="0"/>
              <a:t>Multiuse Principles </a:t>
            </a:r>
            <a:br>
              <a:rPr lang="en-US" sz="4800" smtClean="0"/>
            </a:br>
            <a:r>
              <a:rPr lang="en-US" sz="4800" smtClean="0"/>
              <a:t>of </a:t>
            </a:r>
            <a:r>
              <a:rPr lang="en-US" sz="4800" dirty="0"/>
              <a:t>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Contrast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3914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Emphasizing the difference between elements</a:t>
            </a:r>
          </a:p>
          <a:p>
            <a:pPr eaLnBrk="1" hangingPunct="1"/>
            <a:r>
              <a:rPr lang="en-US" sz="2800" dirty="0" smtClean="0"/>
              <a:t>Creates interest and excitement</a:t>
            </a:r>
          </a:p>
          <a:p>
            <a:r>
              <a:rPr lang="en-US" dirty="0" smtClean="0"/>
              <a:t>Examples:  red </a:t>
            </a:r>
            <a:r>
              <a:rPr lang="en-US" dirty="0"/>
              <a:t>and white, squares and circles, rough and smooth </a:t>
            </a:r>
            <a:r>
              <a:rPr lang="en-US" dirty="0" smtClean="0"/>
              <a:t>textures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9" name="Picture 5" descr="Contrast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3" name="Picture 5" descr="contrast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Unity/Harmony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848600" cy="4419600"/>
          </a:xfrm>
        </p:spPr>
        <p:txBody>
          <a:bodyPr>
            <a:normAutofit/>
          </a:bodyPr>
          <a:lstStyle/>
          <a:p>
            <a:r>
              <a:rPr lang="en-US" dirty="0"/>
              <a:t>All of the design elements </a:t>
            </a:r>
            <a:r>
              <a:rPr lang="en-US" dirty="0" smtClean="0"/>
              <a:t>are </a:t>
            </a:r>
            <a:r>
              <a:rPr lang="en-US" dirty="0"/>
              <a:t>consistent with each other in shape, style and color and consistent with the overall message</a:t>
            </a:r>
            <a:endParaRPr lang="en-US" sz="3300" dirty="0"/>
          </a:p>
          <a:p>
            <a:pPr lvl="1"/>
            <a:r>
              <a:rPr lang="en-US" dirty="0"/>
              <a:t>Helps the reader understand the whole message</a:t>
            </a:r>
            <a:endParaRPr lang="en-US" sz="3000" dirty="0"/>
          </a:p>
          <a:p>
            <a:pPr lvl="1"/>
            <a:r>
              <a:rPr lang="en-US" dirty="0"/>
              <a:t>Can be achieved through </a:t>
            </a:r>
            <a:r>
              <a:rPr lang="en-US" dirty="0" smtClean="0"/>
              <a:t>repetition/consistency</a:t>
            </a:r>
            <a:endParaRPr lang="en-US" sz="3000" dirty="0"/>
          </a:p>
          <a:p>
            <a:pPr lvl="1"/>
            <a:r>
              <a:rPr lang="en-US" dirty="0"/>
              <a:t>Examples:</a:t>
            </a:r>
            <a:endParaRPr lang="en-US" sz="3000" dirty="0"/>
          </a:p>
          <a:p>
            <a:pPr lvl="2"/>
            <a:r>
              <a:rPr lang="en-US" dirty="0"/>
              <a:t>Using consistent font scheme or repeated shape throughout </a:t>
            </a:r>
            <a:endParaRPr lang="en-US" sz="2500" dirty="0"/>
          </a:p>
          <a:p>
            <a:pPr lvl="2"/>
            <a:r>
              <a:rPr lang="en-US" dirty="0"/>
              <a:t>Using lines to connect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dirty="0" smtClean="0"/>
              <a:t>Example</a:t>
            </a:r>
          </a:p>
        </p:txBody>
      </p:sp>
      <p:pic>
        <p:nvPicPr>
          <p:cNvPr id="3076" name="Picture 4" descr="http://api.ning.com/files/6yQWTlvHD2GdJ8wxGt2BkV*3sxyfBdDmTlW73P6yGGWOu400UCcI1Y0870YbnK2n/NPD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26476"/>
            <a:ext cx="7277100" cy="47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915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20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7416" name="Picture 8" descr="050201repeti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11986" r="3700" b="3254"/>
          <a:stretch/>
        </p:blipFill>
        <p:spPr bwMode="auto">
          <a:xfrm>
            <a:off x="2790497" y="1828800"/>
            <a:ext cx="2885090" cy="378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2" descr="data:image/jpeg;base64,/9j/4AAQSkZJRgABAQAAAQABAAD/2wCEAAkGBhQSERQUEhMUFRUWGRkVGBgYGCEYHBgYGh4YGBcXFxwYGyceFxwjGhwYHy8gIygpLCwsGx8xNTAqNSYrLCkBCQoKDgwOGg8PGjIkHBwsLCwsLCosKSwpLCwsKSwsKSwpLCwsLCksLCksLCwsLCwsLCwsLCwsLCksLCwsLCwsLP/AABEIAMYA/gMBIgACEQEDEQH/xAAbAAABBQEBAAAAAAAAAAAAAAAEAAEDBQYCB//EAEcQAAECBAMFBAYHBAoBBQAAAAECEQADEiEEMUEFEyJRYXGBkfAGFDJCobEVI1KSwdHhU2Jy0hYkMzRDZIKi4vEHRGOTssL/xAAaAQEBAQEBAQEAAAAAAAAAAAAAAQIDBAUG/8QAMBEAAgECBAUCBQMFAAAAAAAAAAECERIDEzFRBCFBYaFxkRQVQoHhIjLRBVKxwfD/2gAMAwEAAhEDEQA/ALyFTCi7w3pEEyky6DwppcFtFD/9Ex+Zw4xl+50PCknqUjQmi/lekqEl92ouoruoZkMdOTeEEStuqKXGHWQUgOLi1SSQWyu3jHZYOG/r8M3bHczDQ9J5RpJO0ViYpXq0w1Uhm+yFj7P2VDwh5O1pjA7mcWY6tYLTy5n4QWBH+7wxYtzMtCaNNN22QlzImJYNVlY0sSW50/CIEelAGaCbvdX7xVe3It4xHhYa1n4Fq3KBoUXOP28mYhSaFB3a4s6kr5ZOIpo44kYxf6XUw0loKFChRggo6l7STJNSiQDwOASXOTADpHMA7XwEyagCU1SVBdy1ku4B0JyEdMKN01Hc3h0vVSDD4mfNUJ8xKU4cXICiF0k3V1bXLItFvP8ASjCoC2nS1lDqSHaph7IUeF89YqtvbalqlJl0K3k0BJlsQpKS4JURYAZ58tC8R7V2PJk4Qy90lRpCQW4qjYEnMuo6R7JYMXyPtZMWqoHm7fxeIQZ+GlJly5Y9lYBUpg6iar9LN2mKeT6UY3GE+rywChnL2AOWfyiz2VtUDZalKDrlAy7jM33b9jp+6YF9DJCcOU1zCDigAlOQdI17QS2VxHaODGj/AE6EcIVVepn9lS1jakvej6wzCVHQkpUT+ceuKmopDFDt9g5se7yOUYXa0o/SmGYCgOpxqopUC51slMayPNxGJ+17r/bPn8UrMSiLBC5bvUjXNBbMdYgmhCmNQTkCAkhuZgaFHlc68qHkqSTZaQzKq52ZvHOI4UNGGyDwoaFADwoUKAFChoUAPChoeIBQgHhQ0ASTZCktUCHyeLLB7WmIlgJQCkApdjzUSbfxEQEnaEwBgptMh+UMjHLDsrM1GwueeUdozUHWLZpOmhcy/SKao2lJL8TORoE5noR4iIDtxZIG7SDbUjLtPUxWTMWtRBJch2sLP3Q6scslyq4cvYXNibCOr4iW78Gr3uWGM25MmS1oKEgFnIezEH5/OKoyyACQWOR5xKrHLKaSq3JhfW9rx0NozftnvY/MRynNTdZN+DLdQZoUdLUSSTmb+WhBEcSUZzCiUYZX2T32+bQjK6pH+oH5PFo9i0IoM2WsJWSrKk/hA9vteAJ+bR2iWDkFq7AB+cbw5OElJdCpA0zDf1reMCmliHBB0ItcWYd0WWJElcsppDkM9yRybkRDI2cs5SJp7avwSInRsOecpDdv/JUe/wCIxHzUF7NnfNnSiMVgNgLTIxUpSk/WqQUt+6SXN7OGiwl+jWGVIly5qVqWi5Wksauh5DICNYn0bxP2EjvA+RMSp9FMQc1Sx3v8kRY4nE9F4/kspzkZbD7DlIUFhMxSwkpClkqZzmOrWgrd9Pi34xo0+h03WYgdgJ/KJU+hitZ/gk/zRyngY+K6yX+EYkpydWZgSzyHiIfcnl8/wEakehXOcr7o/OOx6Eo1mr+H5Rn4HF28kskZPcnyD+UPuj5BjXD0KlfbmeI/lgXE7DwstdClTauDX7a92nJP2rdM8o0uAxdl7iyRm90fI/WFuuvwH5xpkbFwRymvZ/7QZZ6DleHXsbBpWpCisKSAouSBSamU+TcJD6G2oi/L8TZe4skZfddfl/NC3XX5fzRrJWw8EpVKVOblhMvYAnwCk+IiNGyMEUhbqSlQqSVKKQoNU4fMNeHy/E7ef4FkjMbry36w+7PkfrGmmbHwQSlQJKVqKElKyoFQClEOMrJV4RAcBgWSqtQCrvX7IKFTHW/sClKs+UPl+LshYzP7o+QYbcnyFflGuk+imGWKkLWRcOFAhwWIy0II7o6PoXJ+1M8R/LE+AxNl7iyRioUdpljm/QB/m0F4fZUxfsSlnqcvwHxjxKLloclFsBh0yychGhkeiU0+0UIH3j574sJPojL9+ZMX2WH4/OPTHhMWXSnqdFhMyG65sO0gfrHSZL9ewE/NhG9kbAkpylJ7VcR+LwZLwoGQA7ABHoj/AE+XV/8AeDeUYCTsqYr2Zcw91vgG+MFyvRyaf8MDtUPwKvlG43Q7e2/ziPFzwhClEKYD3Q57hHdcBhxVWzWWuplR6LzAHUuWgc2J+bQZK9EPtTlf6QBFdOWorl4ozjNllIw8yVTSZswqO5AS9INS0up7BJ0JYyVJmYYy0mZMmKXNXNUEAMsEBIClKuA/FbsyiLCwlzpy9SWx1oHS/Q+QM61dqvyaC5fo9h05Sk99/mTFgDFPtdZExLSpy7C8vKxUWIbmE9x6X9awMOOkUdFGJZS8DLTlLQOxIH4RNTGbQkZ7nFaBmAFra6HrnE01NVJEqew4SLJICbAgHN6tCMukbSa0Rukd/BAfRycEU72plSykkkFIQpixY3MtEofxVn3oIwmz8VvEKmzUlKSklKVEPwzUqfhDuTLLZOk2GsJVZ9zijZ2IGti/Zn0iWUG40oxDpNkqs4OeQL8r9MhG75bEtjuI7EnJUsonBiSUgvwusrYcuFc1L/wfZjrG7InLKCFh0y6Cskg11IVvAEgAlkq5e02RMDKUXJCMYm9TBkgudW1v8M8oInp3jGnEp4wGFiKrFevCGfpnyjVTNA/ZGHnISRPWFlwzfwpCtBmsKU2gLaQfGaxCFC1OLBYJ+rLgs4F2HN8tI6n1LXljEuQ+QSAq3M2DvrlAGjhRnsMomhKk4yywTUzPwniOqQR840IiFOJyiEmkOpiw5nQeMZ3EIXMU8zCKUtkg0zQAQhdaWBL+0ATzyvlGgxOHStCkKulQY3Isc7i8V/8ARnDsRRYsTxK9129794+MVArpeASFKAwaju3pUZgNRSZVHvOHTLlM+iW1L9zpu9mgTcMoFQEpzMTYEpWSyS9ikF87DnByPRjDgKZB4gQeNdwpn97oPCIdoejso1LTJEyYTUxWpLkkOXe1vk0KkoB4WSUTAtOCmpUyv8QEOo8biopcskvr4xzisEmkA4WYRLJloAm2CGIDEm1kpF78TRwNjKdvUgxtbEEMO19ey3yJl7MK1NNwgCVkFSt9U1INJIt2MOZ71WKEQQQAk4RbJUZoecmxUlSVKU5yZShqB4RDP2NUN0nCrSglSCsTA4BSqUVjOp0LUWVq5ZzFvN9F5CgkUlk2HEbhyqkuS4JJ63zh5vovIVSKVAJcABRFiSog31JJfPrCrFAfYk+eFUKw6ZUt1qKq6iVE1HvKio9kXsV2H9HZCFJUlDFNwalG+T3N7c4sohQLDbNlo9iWkdSPzvBVJ5+EdKLXMNWM3jKilyQG3YigxvpFMRvxuw8pMxQUXpNACwNM0rlXfMqHuxoaoTiNKiDKjBekaZkwSwhQJKkvYgFJmAm2aeA8XMgawLK9JlgErkqBTSCBqokosTYDeImi+gQfei/VMAzIGmcOVDL4RaohWY/bolKQCl0kFy7UqpKkJOnFSoZ5lOb2DO0PW0FIlTApITMT9YUAqKUqQCUKBIZY5hwrUB9AI4nTKUksSwyAcnoBqYjo1QGG2rPxC14BKpskLXiJrKCK0pKZUwJDOApQJW12ds2vPPWtaUS8NigGmKlTRiE1Gcsu5UQLAsoACkaBmAgvbHo9iMYJdSpeFEqYmbKpTvJiVpekqNQQLEukP2mDcNszESVKWFSJ1RBWN2ZKizsQQpSSb6gPzGcea2VEunUPRFxhZAQhKQAAAAwyHY+kVG2sOozUshZBSxKJu7yJ01YF/N7xJsLN56RT7YwBWsHcJmgAB94UEXJOrEZecvSigspC1BKFSpyUg3UJwKgS7hTFzzbrHczDLApRKWoJmFQO9uWAAcm97htIgmbGNmwibniG+NmJHO/CEtbUxJOwCjLSj1VNqi29NnpJ4rFyX8IAfE4ErTvCmcVEvSmaEgOn2k6AWa984bBpXK491MNlVPOSUhnABq1sC+hJ6xydjWBGES4IYb05NzezG2r8omRgFSxMQjDpKVO53pDjLI3Bbs7opAf6PJlj6uc5LUb/ANwg35ZsGiSeiZMUpRkzQ/2Z4GViAB1DGHwuBmImJX6sAblShNqPEBUwPIvbyeUbEZX91QzqNQmn96mx58OusCkiZUyYgBUuamhJKCJo4iwZKynXO/TXVS8IpYSgypyAkKZQmgdb05ubd8cy9nLljgwyHKVJI3mhJASCSdGfyI6wex0rURMw1ATkreFTm2juR1iAhwWBXUkmVOArCiTOBDuHJGZAN2/F40witl+j0lK0rSkgpuLlndwc/IiygCo9INoIlBFcxaHJakEuwcu2XnVoqZe3pDFRxM1gRYgg3FVruQw7nY5xdbakVUWmEgqagAswe5OTtT3tq8U5kKqHDjOWSc9Ty7+7K0ZcEzSk1yOD6TSVSqN9NSfttexAb2nL/jCl+kcoIoTPmhRIO8KQo3PssSbNqet4nMo0sU4se0aqUu1LsfusH1VHMtKqgTLxVreykBV1G4PRQDjOmNLkZZB9PIU5GNWAA7UAXcM2r9OUGjaaZo3kufNZFMtSUoBJUQFORoSPn2QRJ2FUEqM2cmwNJZwbuC6b5kQQdi/ZmzE3UbED2mtkzBrfqYEK2ZOUhSkmfiCrVpQbRmPstceXefFTypRQJs5JSgu0v2in2iCdT0g0bJUyhv512vVcM+VuvwHV1N2QSonfzgCSWCrdgs4AgUq07QXStNU8+yy6E8Atk2b+OUaKUGSA7sBfn1gEbJVcb+bcc7guC4tbIjvPQA6WilIHIAeEAQbTQTJmAAKJSoAEs9sn07Yzi9mqUSVYbUn+85vY6Z58o0m0j9Ut6fZPtez/AKukZz1ThSRJwtL5b2xYGkPrYu3Z2wBxJwhJP9XDg3AxILZNUHYnIB+nbBEzAky0Eyku8wqQZuTswSp8ywvkL5Q0+UAjhl4UVJdbzLODkz8QZzmOUOvZqQCUSpCrAqJmkUqJdn0GbZZRQRLkLKSj1VJS7lO/Sb0lPRnBA/CGw+yUzFSxMktQVcYxJUUkuSAxc5Mz2D9RHcvDC5TJw1Q4j9a93zPK1ReO0oRxrKMNVSpiJrOVvU/IFKnfq0CA42QRV9WAgPffqyAUw9uwyH3tDFvhZZkiaJcuoWKXmvUWAI4jwMBACcAClR3WHs2SywFySS9i4T8YiGGARTu8KzgkCaQCplAHNg/Fbp4ClxM2hMqNKZZRZlVgPkCM83fzmhj51QqlpSHSC6hkbHXmRbr41GHwcviC5WFekm0y5NyNbDzpeSVLdaVrl4dytAKhMdiCGAvdVJZuwtcgQGniux+NUhTJVKFgWWpi5JAOYtb5xYxSbblusP6swAczRdzUwBZmsS2djEaqVOh2jaigElapQS/Eag2QNuLO5fo2cSYrHqCuBUqkixKhdnq97QtAe4MxtyMIsBlFwSyyCCpLZOwY55wKqYGF8DwgsGVYMCthnY9IlvLUt3OtCx+lFfakjO9QtYED2rm4ft1jqRtNZWkFUljYssPewbivdvHxFlSBMSEoThFEEqWBdIuKWAu9j4QKpV7+pJKV6O4KSADwnnVYswz1hb3F3YtMRtVYWaTIUmzAzAk5C50zfwjrEbSWJaCDJStTm6nSQHyUOtI74FxeGTKqWUYYJIFBKWJXaxJsz1F+yApi6kpD4IpTkniICiATbQOD0IjRkN+nJrsUyUgj2hMCmZqiwushwaQz5cnmn7XWkJp3SyzkqVutVAcJBIFmftiNODqJXK9WIBQxp9khiu4GfLl8lPmCbM+rOGWWcFTqISAkgcItxEl316QBLJ2rNUocMmmqkkTQTfJuudtWi4jOSpaJdCP6vVvg6QCS3ugWJCklQY2AFrRoxAAO1J5TS0xCLl6tey3OApW1QFCvESSAopLEXJYAZWIL66xNt2aEhDqCXOZQFgZBy+WYv1iHABM0ppmIVTeY0qmup2Nw4GXh1iW86mruVAmVtRBExW+l0BmII4XtxHK6hAR2gtrYiVnTURaqxZ6Wycdp5hoLl7JXSsKWghSaQ0sBjmCebaRxK2PM4q5iFAhTDdAMohgrO5F+2I41ClQStpCYgbqdLCgQCTkVEKCU5arAy5dYjl7Z4FPPw+8q4bkAAUuFD2nz8YnlbJWFD6xFIINO7S5bJzm7a5wpeyFCZVWkpdRKSgE3dgFG408BlroyRydoTAr6ybh6UmlbVAg3AFy2Y+EDq2yqpVM/DFLlnq1JpDixtZ/xguTshb8cxKk6/VhybsSTmQS4iGVsFYKKpqFJSXUDKTxZ2/dGR7RADyNrndK+ukKmJIcgmliQHOudrWi3lKdILguAXGR6jpFavZC6SEzEpJWS6ZafYuUpIyLHI9BnrZS0sAOQAgCLaH9kt6fZPtBx3gXI6Rm1WAJVhAms5oUAFgOSoaKyd8m5xo9pzaZMxVrJJuHGWoYv4GMydoHLfyyWPDuCAD7P2SRqHL/mBPLEtKk7z1OkgEskpNBBKaSbHJ+6OU4iWKxvMLQoKYFJdgQUhQDVAC+TvBXriJiVlK0sES2+pLJuoE3HE7sA1vGA5GOSDefLUCRbcHI+6Lat5cNQTSqJayFnDJASpJASUniAVcHMHhNuRgTES92yVeqpUQ4aUp6SSzcLZBQ00yeCZmKKlimcgVKUEBUl+SQklsrpL627IUzaIMoUzUpUk3VuS4Q7Bg1r8oEHmMklBXhEOEhaCMiQDSwIcOCQ+kNiChNaa8Kk8KaSm1YsoqHR1N23iJW0ai++lku15BLnJOY5dR3ZAlG0ZYUkrmoVS4X9USSpzcEJtenwiFB1boJIfBVOcwWYdly0E4KYmpDnDUVsKUkGtg1L2BAp8NNBlYxiBv5dmDernvGXLKCpExQ3Z3kulagwElsiKsrpJGpy+dIaKKTbc5l+1JTwgccsqJKitmI0sdPnF3AuIwylLSRMpSGdNINV73Nw4tEKUknaoSgJTNkhZUA4lqSAGZmAzfm1o4CypSgmZh6k1E/UlxSU1XZra8/iLEbLn5nEnsEtLdc84lXs6awAnkZuShJqck3fKzDugCu2dtIbwfWSeIEMmUpJfS7ZOdecRzpyTKQveSeIqSpRlWU4qYhqhqc4Pl7Jni3rDJGQEsZWYH8onVs+ayQJ5DO53aeInLoG6QIVuM2mFgfWySkcKqpRU8wBzTyDaN3wIcbSElU3Dsf/AGS6h7JItYkpPw5iLpWzJvC2IICQA1ALkAgqJJ1d2hlbOn6Yjn/hpz0PdAoGjaFQly5U2TWqoEbshKiBoNAwPh2wPidqpC3kzpCE5D6ouGuoEjQlOTRdnAzKlkTiAQaRSDSSzEE5tyyvA/0XOd/WS3Ldp/6z6XgADCY4GamqZILnISyFE2GZTbiY9wDxpYr5GAmpUCZ9QdyChIcMQzi40PdFhAAuOnKSBQATfMt2aiBkYydqhA0dxzFva5OfCOtr4YroaUmYxL1FgA36N5cAjATSndqkSCh3ao5nPtzJcxlxr1NKVOgbMxs2lJCEm3FxAAK5Z8n+EKZjpjkJSgh2HEMrXzzufCBxgF007mSEtVSCWrsM+QTV8IHnbHWQKZMgG7gvb7LEfGFvcXdi0wOLWp6wgN9kux6seTHviCVtSYVUmWmxFRExPCm1RIztfwgY7MmIUrdS5LKSEl3GbVWGevLSD8DsqWhP9mlJKaVU5aOB0ipURG6kKtpTSEqTLSxDniBa5a4UAQRT49IdO0ZoBJlglxYKCdDUbqOVuWfR4IRsmUEqSJaQFNUObZPESdgSAX3Y7yTqTqeZMUhyNpTSH3SQGcfWJL3Hwpcv0iwlTKkg8wDm+fUZwPO2VKW1SAaRSOg5CCUIAAAsBYdggCLHKaWsglNjcByOoGsZkYtXtHEYgMHbddWZgWN9B8mbUz5VSSASlwzjMdRFanYagABiZ9m1Gj9IABxuNZIQqZPCgp6kouoFL0mkt73TIco6n4qkISJuIdKXUrdlT1MQ/M6Wchy7ZxYHY6iUvPnGlizjiIVU5ZOuXJhDJ2MQG386xBBcWsQwtfN7vfwgCuOKUGUZ84io23H2QFF7OOHXmT2RNP2hQpYVMnCqyWlu1TKBSwckBwxu+js9hhdnFCqjNmLsQyja5BcNllBzQBmVTplSBv53EAatyG4/ZDDIjrb4RzKxhl1DfTSAFp/sTZb+0KRe5fr4xqIUAZxCl0Gb6xOpBpI3QBzAsFcnz7eUSS8UUqQgzJxIUni3dlBVJCTybJzzMX8KAFFRtXFBMwAqmiwYISVA3JItrYP07Yt4Bx+y94X3kxFm4FMDnmG6xGqlToVWFnhawkTMQHIAqSoCwL8RORY9Y69eBUBvMQn2QU0KPJLvfPPvg2TsWkvvp5zd12JIbJtM/wA4mOzbJG9m2Cg9VzVqS2mnKM2RLfIrJuKCVFJmT3BYshRfvFgOLocukdTcSEKS82c5ZYASVWJLBV7ZEXaDBsW5O+n3FI4/ZyNiz6Qydim/9Ynm/wBv9OcLIi9ldi9pXUpM2el2IAlP1A4rA5izdXsTJip/AF76cEqJIpQSQzJIN7XHLMmDjscsAJ87N3ruQabZdPiY6w2yKCCJ04topbjvDRsyVM3atgkTpwIuTuXLEWd9Mze/hD75SUpUcRPYqIDyxpa49q/X4RpYUAU2ImK39O+mXUghAl8LWJFXI6nti6ENDwBXbYyT/bZn+zD+N4AlzmINGKsQbpd7G1lav2QdisXNM4y5Ql2QFkrf3ipLCn+H4wzYr/L/AO+JYq1Le6UAUTnUpbYqyvYbJ6ms+Vn8I5nYwzVVI9bSlTJ4UCnXiB/Ecut7BsV/l/8AfESsTiAW/q79i9LnSCiokcnIDClTEoSTi0MS6ymlwSCKmyAIHc/MxOZ5Tu6U4lkEpICQSv2bqD3B5/xdsdnGz2BfD3uLTL/CEMbiOeH55TPyi1W4o9gWRippUVEYpkkKpKAKhULAZ2B72MFyMIuaCrez5bqJCVAJKb2DNlbW/wCPUmfiVez6udff/ERJ/W/8v/vikOZex5g/9TM00GepDv2N+N4tALXit/rf+X/3xJszFrWZqZgQFS1hPA7EFCFve/vN3QoCbaSyJUwpUEKCSylZJLWJ6DOKHCbVmJSveYmQtQIYAMkJYlWQBUfFm52jQY9TS1lwLG5DjvGsZ/D7SlcVcySoU5JkkGqxcuC9rtEKFDaE1SyiXOw5LkgXJpcm7WsGHiYSsdOSoJVNkBT3BCmL7sAJJuTxOz+8mA8LtCWhwqZKKmFC0yWY3BJITe9gw07Y6M1aiVCdJLJCnMkkgEcKgWzFQ/KKQn+mZgWK5mHSlJNbEvwkggA3fMvlw8oc7ZUCv67DqHFSHIIPupJdsgX6vA+OxqFKeXMlgMHCpJUCQ7q9jqNf14l7RlhKwpclSlA0kSiA9wX4S7uMhzgAw7Umhqp2EFgrNQsfZNzkecONqTFIWRNw3CU3dTAOQan5kMO/tgDEYtmRvpILJAaSbBrM7ikOGF8vDpG1UBM1KlySTTSRKLOXU60kBxyuecChUzas0UnfYUJL3dTEpYKD9HFs4lRtRZCCZsjimBIICuJLpBCQdXcPlcGOZWDnLQ6VyCFOpJ3f2i+R883iVGy5wKHVJZKgf7O7O5p5E84gLiKfa6CVj6qaoU5oIzcsL+OfJ8nFxFPtaUozEqSgqKU/taRcnNOsRpPkyptc0BNxA7nEkhmyZksBbyc4mmyQUpWqTPdRJKB7pfXpmR/1EMzABITTLmEqlsqqeQUVU8Lqe5IZxqIb1WYaQZC3SGBGIzFze9+3v0ESyOxb5bkkuQlQV9TPBQEmm16rW5n5XyiLHSt4ajh8QSAAACEpIuR1tUoeXiNWz1khIlTEhwFK39RSC2mmhLjImJ8dhBvFhKFLqJP94Z3uRScgC4bpFUUtCOTepxNKjSKMUlJJelTAVMAAWuHAAHJR7Iadhik07vFrAfNdtUhvmO7uZGCmCg+rrdJf+8BrMzvnfTt5xMdkmlKqZtTtRvmAAqvVd8x39kaMkeHQoKSqjFul1ca3dgTT2lglrZ6w6ZKgGoxgALMJgZhYNl22hvUlFNKsKopqC7zg7tTnmbN0sOUSydnJmFImS1JZPAd9Vd1OxF34s+7tFFhwpU0GjFp4hmoUnIVLHdf/ALjRRncJhCZqCZKkMACROBYp9kKA9rq+do0UQFFtDEFGIUQtKPq5YdRYHinWdjq2nPKIhtSaE1GfhWLseJrNZP2g5zvnrC2uR6xdYRwSrlFYeqcQGIt2/G8DzJ4LJEyVUl0qeRqklUxQswBAFr6RWQMRtRasp+HcVFg5BSAPae6W4ie6OJO0SayZmFUTZJBPtsGfUpYg25wLhschgVTpbUmwkMHUm4PDoSm3cY7krTxpM2XUkFxuGCSFAKUzXyYX94RCkwxbhSkrw6kJIAGdIKgASwFvaP55w30gwNUzCA8LM5H7z35s3bfSBk4oBClJnyqcrYezEhgMnyMI4qWUhp8twVEncOC+QPDoyss+6FEKslG1ly77zDAKyZK7gFQLMMgyr/mING0ZoqBmYdwEn3gzkXIOjEN1aAJuKTSgifKDApvId1jiWQwsGILN1eJJ20ZZKiuahlIDVSdWBBJYuKkux7OxQEqtsrFzOwuXNXRj2de+C9irdU8uC60F05F5Mm46RSInpCS+ISolL8UhyGGYFPkxdbDQQqeCXIWgOzO0mRdhYd0aIWkxYAJUQAA5J0HWIt4gNdIqyyDlvjYfCG2g+6XTTVSWqLJdveOgjPLmKKSFS8IUhVQG9N1EgGzZuflaMlNKJiWdw19eVj4GEJieYuOemkZlMtZQkKlYUoBISN6WD8RAOpI82vPMkbxKQpOH3yTStNTsgBRCAc3al7ZEwBfqmJAckAZZ65fOGM5AzKbBzfIc+yMzOQooSndYSlKqgN6c3dRGXMjo/jLgZKktVKwyUzCEmmYS6SfZSPeN/wDp7AaJU1IBJIAAJJfIDMnlHCcUgprCklIBNThgBmXysx8IqcLKlIM0JEhFXAkhT1APZYezZZwHLTTUUysLVNFKyJmaTmVOcux8xnqBopeMln2VoIvkoHIsddDYxLvRzHj3RmEbKkplkqw8hKgXSKmChbjd8s/OfWE2YkTUkycMkOlQUFmp3dJA1c0t4dYA08VG19nbxYO5RMDAElZSQxJsBn+sW8V20capCgAqUlx76mLvyJyZ4jdCpVK+Ts6YlJSMNKAW1X1hNgXFjncnUfhHX0YpK3RhpfCXSd4R2NyPP8Yl+lVftJH3xnpr5t1hJ2uaXM2Tkci4qLBN3sH5xLuxbe43q0xSlVYeX9YyZhEw+zYHtYcuveL9BkH+6yi2u8UH/L9O6DVbSUL7yRSQaTULm4Sc8nZ++OfpOZZ1ybk5KGSbqa+gCs+US/sLe4x2euhKNzLocumssm7BST/C5bmerxxN2atVCDh5RloUWdR9l3tfMsCXf5t0naytZmH+/wDi/wCsdq2kr3ZkglhaoWsCo55WV3CF/YW90QHZalBKDhpW7QV08ZOYU3ZUSObX7oE7HWC4wkoMQR9YdGPPp8BnoT9LrdjMw/Xj+V2jrEbTmmndLw7FNRqVyqci9xbupPdVKocaClbPUqalczDoBdyoTCSDmC2Ruw7BrkLyKdO1V7wJBkKSSL7wVMWdhqcz4RcRoyZ/aq2nqNS0tLl+xmeKdZjnzbVgNYgl7S9omfOU6aW3LMTksdj5QRtP+8KZKz9XL9h6hxTi9gX5NkXiKSLUk4xqhxKAHLLVnvlzish1OxAIQozpjFklO6esp4lGkiz2uIjnYxT1GfMCbqAEoZKUpCUsHKsnuMr9ncxBFnxx9oWA9059+nMRylBoFScY6SpKSPavTcl72s9/eiAITizTKWZk1SRUVcDEkH3gLsCWYPl2xXScRS5GInaOdw7kAC+pLAC+rnsnkY4HeoHrcylgoFKVUEGoDPM6jUR3MqKR/fW4gwAdife1B7NIJ1BLLnKoMw4hdKFAKBlAE3TZsw7gP22gZW0eI0Tp9yS26CgScgmr2QxYDp4yS1qpIpxuYZxlToCeb5nNu2O1TQAvgxTLJUQUWTSoqy65auGgUiTizcjETiBSkncgXJUHAIHLkfHKx2JMqVPILutBdmd5Mku2kC4LB7wm+LR+8s0uBam3i5zcwXsaVSvEJcmlaA5uS0mSHPMxUQL2ksCVMJoakvX7OXvfu84zMuYhZKUnAFRchnN0hxboLno0arE4dMxCkLDpUGIdnHdeKz+ieF/Zf71/zRClUraEsEpSvCUuFtxK4lWJ5C7ZZAuc79jaMsTAVqwxqKkqUh6gFC98w+p5ZnWLEeiOFGUpv9av5oX9EsL+y/3r/mikAsVNkEtKVhKVM4UHck6NoRDyJhJSiUcIVpcJAqdJzUR1a8Gf0Rwv7L/ev+aJJHoxhkLStMtlJLpNSix53VEAMvYyyzysKcgTSXbnk3dBON2TcbqVIa5NYPtZpIp6u8Wjw7wKUc3Zs5bVowyiGDqCi4D8x1J7zBmK2c65akIlOkioqFwkN7Datz6RYPCgBRRekEwVBNUgFkn6xJJzLEFmOWXjF7AGPwS1qCkLSlgAXlhT3JzN4Ap8MtKpiRVhDxB6UcRBypcak/Hvhl4ocRlHCUO3EghvaKQq2bjJtCYKTsZYznS7EKDSkhlC5Pa/zh/USKv6xLCfdFKRTxBXNiWqAce93RKogDJm7xkoVhDdgKDkCSAARbM+Ns4Jw+LQLrVhmIUEEIIFXvByLvUMs79YmwSUy11LxEpQZmZCWLuC4L2y+OcFq2hhmYrktydMRzjuKoqcFOlqIKlYRTpURQh+IAKJLh2CX8YWGxUuob5WEKSG4EEF1C+YsCHHO8WX0thR78q3Ic88hER25hB7yO5B/ljOdhr6l7kuW4FKlklLHBkqBKWlkVaKLtzByjj1wBgJuDytwHU3HRwe94LT6R4RAATo7Mg2d3Zxq58YiX6U4b9mo/6E92ZjD4jCX1Il8dzrDzZZMpl4beVArIT7RJ4aGa97PzHbGijLK9LZOkg88ki/OzwyvTjlJ8V/8Yw+MwV9QviX2K2VLmKqUk1NS4UpNs2NJD3JiL6Alcl//Iv+eM+v02maS0DtJP5RBN9Mp7EgIHYkn8TGXx+EtGyXxLObNwacSMMsrTNIBSCuYAp3YJVUz2NukefzPTH1Xac+RiUlWGE2h61hUpKgKFAhXElrkG/I6EzH+kQnrRMmJdUsgpXQOFi4uMw92LwLtj0b9dmb5RWVLSEqUkBlp00ZwwY9Bm0ef4+58q/juc3OuhqNs7MRgJWJxDmYZigJSalBlElqilTrzJvonrAXoVi0HC4mbjFrIkrJKzMXYBIJSAFXY5Ac4ppGLmY0zkkqMmStKEqUv2pqHK2qLUpJSl+3u7m4FEiTSyVg2pqCionMlo5viZYc00mkunrzK5UehrfRva2DxkpU0JXKSFlCd5OIKgGdTCZYOSM9DB614If4nhMmH5Kjz3Z2LKlBAShCByBNI6NaLVkfaUexIHzVD5jiNcl5JmGkmbQwQy3p7FTPxUIfDek0iUCJUqZxGoklySwDkqUTkAO6MzUnQKP+oD5Jhqx9kd5P5iMPj8V9UTMZY/Tc/wDaL+9/xhvpud+1X98fyxVrmsCS9r6xEdoJ+0dMn1pb/wCyfGPOsTElo2Yue5cHbU79qv76fyhjtid+2mffEVasaBYk5A66lh8Y5RtAFmUq7DXMhwPC8LsR8+Yue5a/S0/9tM++PzhvpWd+2mffH80Vf0iGepTd/J2yza7RKme+RPjEc5rVsXdw/wCkp37ab9//AJQxxs39rN+//wA4r/Ww7VXv73LOOjM6nxjLnLuLgz1mYf8AEm/f/wCUcla/tzPvf8oEE5w727Ybeh2cP2+eYiXPuSoXSdSvx/WOTI/igasdPN4asdOcSvYVCfVx5/6htwnp4/pEClgZtCr7In2FQjdJ5j736QqE8/j+kDiYOYhV9kPsKhDI5/AwnR5B/OB64YTgcj1/D5w+wqE1o5Hz3wt6n7JgevrCqHMQq9hUI3w+x58IXrH7qfPfA1YzcQ4UOYi1kSoR62rSkd0BbU24uSmoIXMuzITl2sLeESJmAhwQ0dQuafMVAcNKTNAm0rlqVci6T32GfYIh9Jdp+rYSbMBLpSyX+0rhT8S/dAOMlT5qzwKpewJpSOpveK7/AMhgowCEkv8AWIB00WWHSw8I6YMVLES7m4Kski62YZeCwUreqCUpQConMrVxKAGaiVE2EHSZ9coKnIEtw5SpXsjSo2ALM40NrtFdgfRxCVCdPmKnzBdKphdKP4BkO35QVtTBjEyilCwLuCwUHGiknP5iE7HLXV82JNEpncAOHEtQe7EEeNQ+cFSVqKRUADqAXjK7J9F8RJmhYXKSH4gmplDUFLN8mjWxznGMdHUxUTw0PCjBDiaeEvkx+UBKQhnCVZsz2eyvmAIOmOxbNi3bpELTOadfwYfOO2G6LXyCNa0KAUxzAGnXz2d8RpMvkosAO4EAA35kH4xOUTOafDTp3NDo3lnY82jpVJa+fwCFFDWCmDq8AQT2taJETkhJNJDOW6m9vGOyFv7oD/C/nxhgldJuH07+vb8Ijaer8gjXOQrMK5dM7/ERwZyDchT527h+AETATOafL+e7thUzHzT29HPTlFTS6+fwCGWiWXYK5l+hFj3/AIwlKQo5FyU9M+F/PKJ1JXZqXa/Ut+bw4SvmM79lgwt/EfCF3WvkA0xcsm4U76dLWv0EODLOirhujeOTP4RMUzC106+OmY7uyE0zmnpFuVNfP4BCJqLFlOMu7TPNzCmBAUXSczfmT+vx8YnWhZADjqdc9LaCEoTHsUs58Ht8Ily38ggWmWCxCnBHi1tYTS7kJNvi5Ns+kTJEy10+dYTTOadf0i3d/IIVLlkksonybX5w+8Q44SWYDuJpzPP5wYkZ53+HZHUc81d/cAMugMoBVm7ycs+145CZY0V5sNYPMIiGb6+4Afq2ZlXb4uz36wju2CmNzz7OvUCD4aGb6+4AFy0AA0qu+ujgF/GDZU0KDh2juFGJTuXMA+JQslISWGpig/8AI2FrwKyPcUhfc9J+CovNobUlyQDMUz+ykB1KPJIFzFRiMRicSkoGGSiSsUq3qmUUGxYD2S2VjeN4NYyU+iNQdskyT0dxfrWARfio3auikhr9tj2GOdiy1pmzELdJKb9rgVDxN4rtg+ieKwoWlE+WAroTxD2VMpLXDpI/hN2aLNJx8vMSJ46GhTdCwEaxYRudrVDU6JumhZ7Owq5YKVLqHunUcwXguAMFtZKzQpKpUz7CwxP8JyWOyD44NNanMUKFCjIB/XU9fPfC9cT1898KFHryonS1C9dT1898L11PXz3woUMqItQvXU9fPfC9cT1898KFDKiLUL1xPXz3wvXU9fPfChQyoi1C9dT1898L11PXz3woUMqItQvXE9fPfC9dT1898KFDKiLUL11PXz3wvXU9fPfChQyoi1C9cT1898L1xPXz3woUMqItQ/rievnvheuJ6+e+GhRMqItQvXU9fD9Yf1xPXz3w0KLlRFqF64nr574XrqevnvhQoZURah/XE9fPfC9cT1898NCiZURageQiWlRWxUs5rIBLchfhT0EE+uJ6+e+GhRXhpi1C9dT1898L1xPXz3woUMqItRzMxCFBlAkZ3Az0Odj1jr11PXz3woUXKiLUL11PXz3wvXE9fPfChRMqIt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melanomainternational.org/mif/export/sites/default/melanomaintl/pictures/broch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55059" cy="61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Scale/Proportion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848600" cy="4419600"/>
          </a:xfrm>
        </p:spPr>
        <p:txBody>
          <a:bodyPr>
            <a:normAutofit/>
          </a:bodyPr>
          <a:lstStyle/>
          <a:p>
            <a:r>
              <a:rPr lang="en-US" dirty="0"/>
              <a:t>the relationships between the sizes of various elements</a:t>
            </a:r>
            <a:endParaRPr lang="en-US" sz="3300" dirty="0"/>
          </a:p>
          <a:p>
            <a:pPr lvl="1"/>
            <a:r>
              <a:rPr lang="en-US" dirty="0"/>
              <a:t>Creates visual impact and aids readability</a:t>
            </a:r>
            <a:endParaRPr lang="en-US" sz="3000" dirty="0"/>
          </a:p>
          <a:p>
            <a:pPr lvl="1"/>
            <a:r>
              <a:rPr lang="en-US" dirty="0"/>
              <a:t>Examples:</a:t>
            </a:r>
            <a:endParaRPr lang="en-US" sz="3000" dirty="0"/>
          </a:p>
          <a:p>
            <a:pPr lvl="2"/>
            <a:r>
              <a:rPr lang="en-US" dirty="0"/>
              <a:t>Headline larger than body text</a:t>
            </a:r>
            <a:endParaRPr lang="en-US" sz="2500" dirty="0"/>
          </a:p>
          <a:p>
            <a:pPr lvl="2"/>
            <a:r>
              <a:rPr lang="en-US" dirty="0"/>
              <a:t>Exaggerating the size of a design </a:t>
            </a:r>
            <a:r>
              <a:rPr lang="en-US" dirty="0" smtClean="0"/>
              <a:t>element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861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848600" cy="4419600"/>
          </a:xfrm>
        </p:spPr>
        <p:txBody>
          <a:bodyPr>
            <a:normAutofit/>
          </a:bodyPr>
          <a:lstStyle/>
          <a:p>
            <a:endParaRPr lang="en-US" sz="25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499656" cy="45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1143000"/>
          </a:xfrm>
        </p:spPr>
        <p:txBody>
          <a:bodyPr/>
          <a:lstStyle/>
          <a:p>
            <a:r>
              <a:rPr lang="en-US" dirty="0" smtClean="0"/>
              <a:t>Dominance/Emphasis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the first element the eye sees; the focal point</a:t>
            </a:r>
            <a:endParaRPr lang="en-US" sz="3300" dirty="0"/>
          </a:p>
          <a:p>
            <a:pPr lvl="1"/>
            <a:r>
              <a:rPr lang="en-US" dirty="0"/>
              <a:t>Gets the viewer’s attention</a:t>
            </a:r>
            <a:endParaRPr lang="en-US" sz="3000" dirty="0"/>
          </a:p>
          <a:p>
            <a:pPr lvl="1"/>
            <a:r>
              <a:rPr lang="en-US" dirty="0"/>
              <a:t>Assures the viewer starts in the correct order</a:t>
            </a:r>
            <a:endParaRPr lang="en-US" sz="3000" dirty="0"/>
          </a:p>
          <a:p>
            <a:pPr lvl="1"/>
            <a:r>
              <a:rPr lang="en-US" dirty="0"/>
              <a:t>Examples</a:t>
            </a:r>
            <a:endParaRPr lang="en-US" sz="3000" dirty="0"/>
          </a:p>
          <a:p>
            <a:pPr lvl="2"/>
            <a:r>
              <a:rPr lang="en-US" dirty="0"/>
              <a:t>Splash of color</a:t>
            </a:r>
            <a:endParaRPr lang="en-US" sz="2500" dirty="0"/>
          </a:p>
          <a:p>
            <a:pPr lvl="2"/>
            <a:r>
              <a:rPr lang="en-US" dirty="0"/>
              <a:t>Shocking image or text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Multiuse Principles </a:t>
            </a:r>
            <a:r>
              <a:rPr lang="en-US" dirty="0"/>
              <a:t>of Design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Used to arrange the elements of design</a:t>
            </a:r>
          </a:p>
          <a:p>
            <a:pPr eaLnBrk="1" hangingPunct="1"/>
            <a:r>
              <a:rPr lang="en-US" dirty="0" smtClean="0"/>
              <a:t>Can have an impact on the effect of the design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Contrast</a:t>
            </a:r>
          </a:p>
          <a:p>
            <a:pPr lvl="1"/>
            <a:r>
              <a:rPr lang="en-US" dirty="0" smtClean="0"/>
              <a:t>Unity/Harmony</a:t>
            </a:r>
          </a:p>
          <a:p>
            <a:pPr lvl="1"/>
            <a:r>
              <a:rPr lang="en-US" dirty="0" smtClean="0"/>
              <a:t>Scale/Proportion</a:t>
            </a:r>
          </a:p>
          <a:p>
            <a:pPr lvl="1"/>
            <a:r>
              <a:rPr lang="en-US" dirty="0" smtClean="0"/>
              <a:t>Dominance/Emphasis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7719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michiemini.files.wordpress.com/2013/02/domin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34" y="1371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dirty="0" smtClean="0"/>
              <a:t>Design Compositions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89437"/>
          </a:xfrm>
        </p:spPr>
        <p:txBody>
          <a:bodyPr/>
          <a:lstStyle/>
          <a:p>
            <a:r>
              <a:rPr lang="en-US" dirty="0" smtClean="0"/>
              <a:t>These concepts will help you arrange elements and use design principles effectively</a:t>
            </a:r>
          </a:p>
          <a:p>
            <a:pPr lvl="1"/>
            <a:r>
              <a:rPr lang="en-US" dirty="0" smtClean="0"/>
              <a:t>Grids</a:t>
            </a:r>
            <a:endParaRPr lang="en-US" dirty="0"/>
          </a:p>
          <a:p>
            <a:pPr lvl="1"/>
            <a:r>
              <a:rPr lang="en-US" dirty="0" smtClean="0"/>
              <a:t>Rule of Thirds</a:t>
            </a:r>
          </a:p>
          <a:p>
            <a:pPr lvl="1"/>
            <a:r>
              <a:rPr lang="en-US" dirty="0" smtClean="0"/>
              <a:t>Optical Center</a:t>
            </a:r>
          </a:p>
          <a:p>
            <a:pPr lvl="1"/>
            <a:r>
              <a:rPr lang="en-US" dirty="0" smtClean="0"/>
              <a:t>Z -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89437"/>
          </a:xfrm>
        </p:spPr>
        <p:txBody>
          <a:bodyPr/>
          <a:lstStyle/>
          <a:p>
            <a:r>
              <a:rPr lang="en-US" dirty="0" smtClean="0"/>
              <a:t>The use of columns/rows in design</a:t>
            </a:r>
          </a:p>
          <a:p>
            <a:r>
              <a:rPr lang="en-US" dirty="0" smtClean="0"/>
              <a:t>Used frequently in print and web design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200400"/>
            <a:ext cx="5591956" cy="2915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11545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Copenhagen Art Festival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1143000"/>
          </a:xfrm>
        </p:spPr>
        <p:txBody>
          <a:bodyPr/>
          <a:lstStyle/>
          <a:p>
            <a:r>
              <a:rPr lang="en-US" dirty="0" smtClean="0"/>
              <a:t>The Rule of Thirds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89437"/>
          </a:xfrm>
        </p:spPr>
        <p:txBody>
          <a:bodyPr/>
          <a:lstStyle/>
          <a:p>
            <a:r>
              <a:rPr lang="en-US" dirty="0" smtClean="0"/>
              <a:t>Splitting </a:t>
            </a:r>
            <a:r>
              <a:rPr lang="en-US" dirty="0"/>
              <a:t>an </a:t>
            </a:r>
            <a:r>
              <a:rPr lang="en-US" dirty="0" smtClean="0"/>
              <a:t>image or design </a:t>
            </a:r>
            <a:r>
              <a:rPr lang="en-US" dirty="0"/>
              <a:t>into thirds, so you end up with 9 equal </a:t>
            </a:r>
            <a:r>
              <a:rPr lang="en-US" dirty="0" smtClean="0"/>
              <a:t>sections</a:t>
            </a:r>
          </a:p>
          <a:p>
            <a:r>
              <a:rPr lang="en-US" dirty="0" smtClean="0"/>
              <a:t>Place the focal point along a line or where </a:t>
            </a:r>
            <a:r>
              <a:rPr lang="en-US" dirty="0"/>
              <a:t>the lines intersect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5" y="3962400"/>
            <a:ext cx="8802329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1143000"/>
          </a:xfrm>
        </p:spPr>
        <p:txBody>
          <a:bodyPr/>
          <a:lstStyle/>
          <a:p>
            <a:r>
              <a:rPr lang="en-US" dirty="0" smtClean="0"/>
              <a:t>Rule of Thirds</a:t>
            </a:r>
          </a:p>
        </p:txBody>
      </p:sp>
      <p:pic>
        <p:nvPicPr>
          <p:cNvPr id="72709" name="Picture 5" descr="rainb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676400"/>
            <a:ext cx="24384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le:Rivertree thirds m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4" y="3856672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an example of a design with asymmetrical balance and that uses the rule of thi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72503"/>
            <a:ext cx="381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71500" y="457200"/>
            <a:ext cx="7696200" cy="1143000"/>
          </a:xfrm>
        </p:spPr>
        <p:txBody>
          <a:bodyPr/>
          <a:lstStyle/>
          <a:p>
            <a:r>
              <a:rPr lang="en-US" dirty="0"/>
              <a:t>Optical</a:t>
            </a:r>
            <a:r>
              <a:rPr lang="en-US" sz="4500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Center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8229600" cy="4541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spot the eye first sees when it encounters a page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slightly above and to the right of the actual center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the most important design element here.</a:t>
            </a:r>
          </a:p>
        </p:txBody>
      </p:sp>
      <p:pic>
        <p:nvPicPr>
          <p:cNvPr id="26" name="Picture 7" descr="an example of a radial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53860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30" y="381000"/>
            <a:ext cx="7696200" cy="1143000"/>
          </a:xfrm>
        </p:spPr>
        <p:txBody>
          <a:bodyPr/>
          <a:lstStyle/>
          <a:p>
            <a:r>
              <a:rPr lang="en-US" dirty="0" smtClean="0"/>
              <a:t>Z Pattern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1879" y="1906410"/>
            <a:ext cx="37719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pattern the</a:t>
            </a:r>
            <a:br>
              <a:rPr lang="en-US" dirty="0" smtClean="0"/>
            </a:br>
            <a:r>
              <a:rPr lang="en-US" dirty="0" smtClean="0"/>
              <a:t>eye follows when </a:t>
            </a:r>
            <a:br>
              <a:rPr lang="en-US" dirty="0" smtClean="0"/>
            </a:br>
            <a:r>
              <a:rPr lang="en-US" dirty="0" smtClean="0"/>
              <a:t>scanning a page.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important </a:t>
            </a:r>
            <a:br>
              <a:rPr lang="en-US" dirty="0" smtClean="0"/>
            </a:br>
            <a:r>
              <a:rPr lang="en-US" dirty="0" smtClean="0"/>
              <a:t>elements along the</a:t>
            </a:r>
            <a:br>
              <a:rPr lang="en-US" dirty="0" smtClean="0"/>
            </a:br>
            <a:r>
              <a:rPr lang="en-US" dirty="0" smtClean="0"/>
              <a:t>Z-pattern.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4914900" cy="54102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114800" y="1879600"/>
            <a:ext cx="5156200" cy="3810000"/>
            <a:chOff x="3168" y="2784"/>
            <a:chExt cx="2352" cy="1296"/>
          </a:xfrm>
        </p:grpSpPr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168" y="2784"/>
              <a:ext cx="1200" cy="1296"/>
              <a:chOff x="3168" y="2784"/>
              <a:chExt cx="1200" cy="1296"/>
            </a:xfrm>
          </p:grpSpPr>
          <p:grpSp>
            <p:nvGrpSpPr>
              <p:cNvPr id="13" name="Group 6"/>
              <p:cNvGrpSpPr>
                <a:grpSpLocks/>
              </p:cNvGrpSpPr>
              <p:nvPr/>
            </p:nvGrpSpPr>
            <p:grpSpPr bwMode="auto">
              <a:xfrm>
                <a:off x="3168" y="2784"/>
                <a:ext cx="1200" cy="1296"/>
                <a:chOff x="2544" y="2640"/>
                <a:chExt cx="1200" cy="1296"/>
              </a:xfrm>
            </p:grpSpPr>
            <p:sp>
              <p:nvSpPr>
                <p:cNvPr id="16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pPr algn="ctr"/>
                  <a:r>
                    <a:rPr lang="en-US" sz="1400" b="1">
                      <a:cs typeface="Times New Roman" pitchFamily="18" charset="0"/>
                    </a:rPr>
                    <a:t>1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Rectangle 8"/>
                <p:cNvSpPr>
                  <a:spLocks noChangeArrowheads="1"/>
                </p:cNvSpPr>
                <p:nvPr/>
              </p:nvSpPr>
              <p:spPr bwMode="auto">
                <a:xfrm>
                  <a:off x="2944" y="2640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pPr algn="ctr"/>
                  <a:r>
                    <a:rPr lang="en-US" sz="1400" b="1">
                      <a:cs typeface="Times New Roman" pitchFamily="18" charset="0"/>
                    </a:rPr>
                    <a:t>2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Rectangle 9"/>
                <p:cNvSpPr>
                  <a:spLocks noChangeArrowheads="1"/>
                </p:cNvSpPr>
                <p:nvPr/>
              </p:nvSpPr>
              <p:spPr bwMode="auto">
                <a:xfrm>
                  <a:off x="3344" y="2640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pPr algn="ctr"/>
                  <a:r>
                    <a:rPr lang="en-US" sz="1400" b="1">
                      <a:cs typeface="Times New Roman" pitchFamily="18" charset="0"/>
                    </a:rPr>
                    <a:t>3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Rectangle 10"/>
                <p:cNvSpPr>
                  <a:spLocks noChangeArrowheads="1"/>
                </p:cNvSpPr>
                <p:nvPr/>
              </p:nvSpPr>
              <p:spPr bwMode="auto">
                <a:xfrm>
                  <a:off x="2544" y="3072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2944" y="3072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1" name="Rectangle 12"/>
                <p:cNvSpPr>
                  <a:spLocks noChangeArrowheads="1"/>
                </p:cNvSpPr>
                <p:nvPr/>
              </p:nvSpPr>
              <p:spPr bwMode="auto">
                <a:xfrm>
                  <a:off x="3344" y="3072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3504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Rectangle 14"/>
                <p:cNvSpPr>
                  <a:spLocks noChangeArrowheads="1"/>
                </p:cNvSpPr>
                <p:nvPr/>
              </p:nvSpPr>
              <p:spPr bwMode="auto">
                <a:xfrm>
                  <a:off x="2944" y="3504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Rectangle 15"/>
                <p:cNvSpPr>
                  <a:spLocks noChangeArrowheads="1"/>
                </p:cNvSpPr>
                <p:nvPr/>
              </p:nvSpPr>
              <p:spPr bwMode="auto">
                <a:xfrm>
                  <a:off x="3344" y="3504"/>
                  <a:ext cx="400" cy="432"/>
                </a:xfrm>
                <a:prstGeom prst="rect">
                  <a:avLst/>
                </a:prstGeom>
                <a:solidFill>
                  <a:srgbClr val="DBE5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0" rIns="68580" bIns="0"/>
                <a:lstStyle/>
                <a:p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2640"/>
                  <a:ext cx="0" cy="1296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7"/>
                <p:cNvSpPr>
                  <a:spLocks noChangeShapeType="1"/>
                </p:cNvSpPr>
                <p:nvPr/>
              </p:nvSpPr>
              <p:spPr bwMode="auto">
                <a:xfrm>
                  <a:off x="3344" y="2640"/>
                  <a:ext cx="0" cy="1296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8"/>
                <p:cNvSpPr>
                  <a:spLocks noChangeShapeType="1"/>
                </p:cNvSpPr>
                <p:nvPr/>
              </p:nvSpPr>
              <p:spPr bwMode="auto">
                <a:xfrm>
                  <a:off x="2544" y="3072"/>
                  <a:ext cx="1200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9"/>
                <p:cNvSpPr>
                  <a:spLocks noChangeShapeType="1"/>
                </p:cNvSpPr>
                <p:nvPr/>
              </p:nvSpPr>
              <p:spPr bwMode="auto">
                <a:xfrm>
                  <a:off x="2544" y="3504"/>
                  <a:ext cx="1200" cy="0"/>
                </a:xfrm>
                <a:prstGeom prst="line">
                  <a:avLst/>
                </a:prstGeom>
                <a:noFill/>
                <a:ln w="12700" algn="ctr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64" y="2976"/>
                <a:ext cx="960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80"/>
                    </a:solidFill>
                    <a:latin typeface="Arial"/>
                    <a:cs typeface="Arial"/>
                  </a:rPr>
                  <a:t>Z</a:t>
                </a:r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>
                <a:off x="3744" y="3024"/>
                <a:ext cx="432" cy="384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H="1">
              <a:off x="4128" y="326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582" y="3083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Optical Center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H="1">
              <a:off x="4224" y="3936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4685" y="3792"/>
              <a:ext cx="8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Z-Pattern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4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382000" cy="1143000"/>
          </a:xfrm>
        </p:spPr>
        <p:txBody>
          <a:bodyPr/>
          <a:lstStyle/>
          <a:p>
            <a:r>
              <a:rPr lang="en-US" sz="4400" i="1" dirty="0" smtClean="0"/>
              <a:t>Think – Pair - Share</a:t>
            </a:r>
            <a:endParaRPr lang="en-US" sz="4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deviantart.com/download/67047356/Magazine_Layout_by_FireFlyG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4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Balance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7620000" cy="4343400"/>
          </a:xfrm>
        </p:spPr>
        <p:txBody>
          <a:bodyPr/>
          <a:lstStyle/>
          <a:p>
            <a:r>
              <a:rPr lang="en-US" dirty="0" smtClean="0"/>
              <a:t>The arrangement of elements</a:t>
            </a:r>
          </a:p>
          <a:p>
            <a:r>
              <a:rPr lang="en-US" sz="2500" dirty="0" smtClean="0"/>
              <a:t>Three types:</a:t>
            </a:r>
          </a:p>
          <a:p>
            <a:pPr lvl="1"/>
            <a:r>
              <a:rPr lang="en-US" sz="2200" dirty="0" smtClean="0"/>
              <a:t>Symmetrical</a:t>
            </a:r>
          </a:p>
          <a:p>
            <a:pPr lvl="1"/>
            <a:r>
              <a:rPr lang="en-US" sz="2200" dirty="0" smtClean="0"/>
              <a:t>Asymmetrical</a:t>
            </a:r>
          </a:p>
          <a:p>
            <a:pPr lvl="1"/>
            <a:r>
              <a:rPr lang="en-US" sz="2200" dirty="0" smtClean="0"/>
              <a:t>Radial</a:t>
            </a:r>
            <a:endParaRPr lang="en-US" sz="2200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156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14" y="312682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Symmetrical Balance</a:t>
            </a:r>
          </a:p>
        </p:txBody>
      </p:sp>
      <p:sp>
        <p:nvSpPr>
          <p:cNvPr id="1229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7467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Elements are centered or evenly divided both vertically and horizontally 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</p:txBody>
      </p:sp>
      <p:pic>
        <p:nvPicPr>
          <p:cNvPr id="8" name="Picture 5" descr="two examples of symmetrical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6019800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5" name="Picture 5" descr="an example of a symmetrically balanc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279"/>
            <a:ext cx="381000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ittkyle123.files.wordpress.com/2011/08/balanc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2279"/>
            <a:ext cx="440055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019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Asymmetrical Balance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20351"/>
            <a:ext cx="7010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Off-center alignment created with an odd or mismatched number of elements.</a:t>
            </a:r>
          </a:p>
        </p:txBody>
      </p:sp>
      <p:pic>
        <p:nvPicPr>
          <p:cNvPr id="11" name="Picture 5" descr="two examples of asymmetrical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1847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an example of a design with asymmetrical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8775"/>
            <a:ext cx="3810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an example of a design with all over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2349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Radial Balance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6934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elements radiate from or swirl in a circular or spiral path. </a:t>
            </a:r>
          </a:p>
        </p:txBody>
      </p: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2894549" y="3257550"/>
            <a:ext cx="2971800" cy="2514600"/>
            <a:chOff x="2400" y="9540"/>
            <a:chExt cx="2900" cy="2720"/>
          </a:xfrm>
        </p:grpSpPr>
        <p:sp>
          <p:nvSpPr>
            <p:cNvPr id="14348" name="Oval 7"/>
            <p:cNvSpPr>
              <a:spLocks noChangeArrowheads="1"/>
            </p:cNvSpPr>
            <p:nvPr/>
          </p:nvSpPr>
          <p:spPr bwMode="auto">
            <a:xfrm>
              <a:off x="2400" y="9540"/>
              <a:ext cx="2900" cy="2720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Oval 8"/>
            <p:cNvSpPr>
              <a:spLocks noChangeArrowheads="1"/>
            </p:cNvSpPr>
            <p:nvPr/>
          </p:nvSpPr>
          <p:spPr bwMode="auto">
            <a:xfrm>
              <a:off x="2640" y="9780"/>
              <a:ext cx="2380" cy="2240"/>
            </a:xfrm>
            <a:prstGeom prst="ellipse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Oval 9"/>
            <p:cNvSpPr>
              <a:spLocks noChangeArrowheads="1"/>
            </p:cNvSpPr>
            <p:nvPr/>
          </p:nvSpPr>
          <p:spPr bwMode="auto">
            <a:xfrm>
              <a:off x="2820" y="9940"/>
              <a:ext cx="2020" cy="1920"/>
            </a:xfrm>
            <a:prstGeom prst="ellipse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Oval 10"/>
            <p:cNvSpPr>
              <a:spLocks noChangeArrowheads="1"/>
            </p:cNvSpPr>
            <p:nvPr/>
          </p:nvSpPr>
          <p:spPr bwMode="auto">
            <a:xfrm>
              <a:off x="3080" y="10180"/>
              <a:ext cx="1540" cy="1400"/>
            </a:xfrm>
            <a:prstGeom prst="ellipse">
              <a:avLst/>
            </a:prstGeom>
            <a:solidFill>
              <a:srgbClr val="C050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719959" y="304800"/>
            <a:ext cx="7696200" cy="1143000"/>
          </a:xfrm>
        </p:spPr>
        <p:txBody>
          <a:bodyPr/>
          <a:lstStyle/>
          <a:p>
            <a:r>
              <a:rPr lang="en-US" dirty="0" smtClean="0"/>
              <a:t>Examples</a:t>
            </a:r>
          </a:p>
        </p:txBody>
      </p:sp>
      <p:pic>
        <p:nvPicPr>
          <p:cNvPr id="62471" name="Picture 7" descr="an example of a radial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an example of a radial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2" y="2133600"/>
            <a:ext cx="38100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een">
  <a:themeElements>
    <a:clrScheme name="tp939[1]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tp939[1]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p939[1]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939[1]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939[1]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3546</TotalTime>
  <Words>476</Words>
  <Application>Microsoft Office PowerPoint</Application>
  <PresentationFormat>On-screen Show (4:3)</PresentationFormat>
  <Paragraphs>107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Green</vt:lpstr>
      <vt:lpstr>Median</vt:lpstr>
      <vt:lpstr>PowerPoint Presentation</vt:lpstr>
      <vt:lpstr>Multiuse Principles of Design</vt:lpstr>
      <vt:lpstr>Balance</vt:lpstr>
      <vt:lpstr>Symmetrical Balance</vt:lpstr>
      <vt:lpstr>PowerPoint Presentation</vt:lpstr>
      <vt:lpstr>Asymmetrical Balance</vt:lpstr>
      <vt:lpstr>Examples</vt:lpstr>
      <vt:lpstr>Radial Balance</vt:lpstr>
      <vt:lpstr>Examples</vt:lpstr>
      <vt:lpstr>Contrast</vt:lpstr>
      <vt:lpstr>PowerPoint Presentation</vt:lpstr>
      <vt:lpstr>PowerPoint Presentation</vt:lpstr>
      <vt:lpstr>Unity/Harmony</vt:lpstr>
      <vt:lpstr>PowerPoint Presentation</vt:lpstr>
      <vt:lpstr>Example</vt:lpstr>
      <vt:lpstr>PowerPoint Presentation</vt:lpstr>
      <vt:lpstr>Scale/Proportion</vt:lpstr>
      <vt:lpstr>Example</vt:lpstr>
      <vt:lpstr>Dominance/Emphasis</vt:lpstr>
      <vt:lpstr>PowerPoint Presentation</vt:lpstr>
      <vt:lpstr>Design Compositions</vt:lpstr>
      <vt:lpstr>Grids</vt:lpstr>
      <vt:lpstr>The Rule of Thirds</vt:lpstr>
      <vt:lpstr>Rule of Thirds</vt:lpstr>
      <vt:lpstr>Optical Center</vt:lpstr>
      <vt:lpstr>Z Pattern</vt:lpstr>
      <vt:lpstr>Think – Pair - Share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Ruth Lupton</dc:creator>
  <cp:lastModifiedBy>kmacdonald</cp:lastModifiedBy>
  <cp:revision>174</cp:revision>
  <dcterms:created xsi:type="dcterms:W3CDTF">2005-02-06T01:11:23Z</dcterms:created>
  <dcterms:modified xsi:type="dcterms:W3CDTF">2014-04-10T14:10:57Z</dcterms:modified>
</cp:coreProperties>
</file>