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6" r:id="rId4"/>
    <p:sldId id="275" r:id="rId5"/>
    <p:sldId id="262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8B"/>
    <a:srgbClr val="333333"/>
    <a:srgbClr val="966836"/>
    <a:srgbClr val="F3F3F3"/>
    <a:srgbClr val="000000"/>
    <a:srgbClr val="FF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06B787-9731-49C6-93C8-5DB3FA3D7723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7204BF-5F35-4799-90BB-739C673D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20854-92ED-41C0-9066-3A93AA1B2E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text box on the left links to the slide on computers assisting with data.</a:t>
            </a:r>
            <a:r>
              <a:rPr lang="en-US" baseline="0" dirty="0" smtClean="0"/>
              <a:t> Select the images or text to move to the slide related to statistic analysis or manufacturing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204BF-5F35-4799-90BB-739C673D7B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hyperlink</a:t>
            </a:r>
            <a:r>
              <a:rPr lang="en-US" baseline="0" dirty="0" smtClean="0"/>
              <a:t> for each statistic term to link to the appropriate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204BF-5F35-4799-90BB-739C673D7B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hyperlink</a:t>
            </a:r>
            <a:r>
              <a:rPr lang="en-US" baseline="0" dirty="0" smtClean="0"/>
              <a:t> for each statistic term to link to the appropriate slide.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204BF-5F35-4799-90BB-739C673D7B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 no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24200" y="227013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8100" y="-14288"/>
            <a:ext cx="92583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7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4.jpeg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15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10" Type="http://schemas.openxmlformats.org/officeDocument/2006/relationships/image" Target="../media/image7.jpeg"/><Relationship Id="rId4" Type="http://schemas.openxmlformats.org/officeDocument/2006/relationships/slide" Target="slide14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267200"/>
            <a:ext cx="5638800" cy="1362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Collecting and processing of information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800" smtClean="0"/>
              <a:t>Presentation 4.5.1</a:t>
            </a:r>
            <a:endParaRPr lang="en-US" sz="1800" dirty="0"/>
          </a:p>
        </p:txBody>
      </p:sp>
      <p:pic>
        <p:nvPicPr>
          <p:cNvPr id="3" name="Picture 16" descr="ITEEA-194_295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n-lt"/>
              </a:rPr>
              <a:t>Mode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/>
              <a:t>Mode is the </a:t>
            </a:r>
            <a:r>
              <a:rPr lang="en-US" sz="3600" dirty="0" smtClean="0">
                <a:solidFill>
                  <a:schemeClr val="accent2"/>
                </a:solidFill>
              </a:rPr>
              <a:t>most frequently occurring</a:t>
            </a:r>
            <a:r>
              <a:rPr lang="en-US" sz="3600" dirty="0" smtClean="0"/>
              <a:t> number in a data set. It is possible to have more than one mode.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2057400" cy="1285577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 rot="20824629">
            <a:off x="769616" y="2997222"/>
            <a:ext cx="26213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Mode: 8</a:t>
            </a:r>
          </a:p>
          <a:p>
            <a:endParaRPr lang="en-US" sz="3000" dirty="0">
              <a:latin typeface="Consolas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4876800"/>
            <a:ext cx="1752600" cy="1295400"/>
            <a:chOff x="609600" y="4876800"/>
            <a:chExt cx="1752600" cy="1295400"/>
          </a:xfrm>
        </p:grpSpPr>
        <p:sp>
          <p:nvSpPr>
            <p:cNvPr id="8" name="Rounded Rectangle 7">
              <a:hlinkClick r:id="rId2" action="ppaction://hlinksldjump"/>
            </p:cNvPr>
            <p:cNvSpPr/>
            <p:nvPr/>
          </p:nvSpPr>
          <p:spPr>
            <a:xfrm>
              <a:off x="609600" y="5257800"/>
              <a:ext cx="1752600" cy="914400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" descr="C:\Users\Amy\AppData\Local\Microsoft\Windows\Temporary Internet Files\Content.IE5\X7HV7VLP\MC9004347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121408">
              <a:off x="609600" y="4876800"/>
              <a:ext cx="1142886" cy="1142886"/>
            </a:xfrm>
            <a:prstGeom prst="rect">
              <a:avLst/>
            </a:prstGeom>
            <a:noFill/>
          </p:spPr>
        </p:pic>
        <p:sp>
          <p:nvSpPr>
            <p:cNvPr id="10" name="TextBox 9">
              <a:hlinkClick r:id="rId2" action="ppaction://hlinksldjump"/>
            </p:cNvPr>
            <p:cNvSpPr txBox="1"/>
            <p:nvPr/>
          </p:nvSpPr>
          <p:spPr>
            <a:xfrm>
              <a:off x="1447800" y="54102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 to Menu</a:t>
              </a:r>
              <a:endParaRPr lang="en-US" dirty="0"/>
            </a:p>
          </p:txBody>
        </p:sp>
      </p:grpSp>
      <p:pic>
        <p:nvPicPr>
          <p:cNvPr id="11" name="Picture 16" descr="ITEEA-194_295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n-lt"/>
              </a:rPr>
              <a:t>Standard Deviation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400" dirty="0" smtClean="0"/>
              <a:t>Standard deviation represents the </a:t>
            </a:r>
            <a:r>
              <a:rPr lang="en-US" sz="3400" dirty="0" smtClean="0">
                <a:solidFill>
                  <a:schemeClr val="accent2"/>
                </a:solidFill>
              </a:rPr>
              <a:t>spread of </a:t>
            </a:r>
            <a:r>
              <a:rPr lang="en-US" sz="3400" dirty="0" smtClean="0"/>
              <a:t>a set of </a:t>
            </a:r>
            <a:r>
              <a:rPr lang="en-US" sz="3400" dirty="0" smtClean="0">
                <a:solidFill>
                  <a:schemeClr val="accent2"/>
                </a:solidFill>
              </a:rPr>
              <a:t>data</a:t>
            </a:r>
            <a:r>
              <a:rPr lang="en-US" sz="3400" dirty="0" smtClean="0"/>
              <a:t>. The higher the number, the larger the spread of data.</a:t>
            </a:r>
          </a:p>
          <a:p>
            <a:r>
              <a:rPr lang="en-US" sz="3400" dirty="0" smtClean="0"/>
              <a:t>Standard deviation is calculated using the following formula: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2057400" cy="1285577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 rot="20824629">
            <a:off x="625597" y="1768394"/>
            <a:ext cx="26213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(x-mean) for each value in data set</a:t>
            </a:r>
          </a:p>
          <a:p>
            <a:r>
              <a:rPr lang="en-US" sz="1400" dirty="0" smtClean="0"/>
              <a:t>(1-5) = -4</a:t>
            </a:r>
          </a:p>
          <a:p>
            <a:r>
              <a:rPr lang="en-US" sz="1400" dirty="0" smtClean="0"/>
              <a:t>(3-5) = -2</a:t>
            </a:r>
          </a:p>
          <a:p>
            <a:r>
              <a:rPr lang="en-US" sz="1400" dirty="0" smtClean="0"/>
              <a:t>(5-5) = 0</a:t>
            </a:r>
          </a:p>
          <a:p>
            <a:r>
              <a:rPr lang="en-US" sz="1400" dirty="0" smtClean="0"/>
              <a:t>(8-5) = 3</a:t>
            </a:r>
          </a:p>
          <a:p>
            <a:r>
              <a:rPr lang="en-US" sz="1400" dirty="0" smtClean="0"/>
              <a:t>(8-5) = 3</a:t>
            </a:r>
          </a:p>
          <a:p>
            <a:r>
              <a:rPr lang="en-US" sz="1400" dirty="0" smtClean="0"/>
              <a:t>∑(mean-x)² = -4² + -2² + 0² + 3² + 3² = 38</a:t>
            </a:r>
          </a:p>
          <a:p>
            <a:r>
              <a:rPr lang="en-US" sz="1400" dirty="0" smtClean="0"/>
              <a:t>∑(x-mean)²/N-1 = 38/4 = 9.5</a:t>
            </a:r>
          </a:p>
          <a:p>
            <a:r>
              <a:rPr lang="en-US" sz="1400" dirty="0" smtClean="0"/>
              <a:t>√ ∑(x-mean)²/N-1 = 3.08</a:t>
            </a:r>
          </a:p>
          <a:p>
            <a:endParaRPr lang="en-US" sz="1400" dirty="0" smtClean="0"/>
          </a:p>
          <a:p>
            <a:r>
              <a:rPr lang="en-US" sz="1400" dirty="0" smtClean="0"/>
              <a:t>Standard Deviation:3.08</a:t>
            </a:r>
          </a:p>
          <a:p>
            <a:pPr>
              <a:buNone/>
            </a:pPr>
            <a:endParaRPr lang="en-US" sz="3200" dirty="0" smtClean="0"/>
          </a:p>
          <a:p>
            <a:endParaRPr lang="en-US" sz="3000" dirty="0">
              <a:latin typeface="Consolas" pitchFamily="49" charset="0"/>
            </a:endParaRPr>
          </a:p>
        </p:txBody>
      </p:sp>
      <p:pic>
        <p:nvPicPr>
          <p:cNvPr id="13314" name="Picture 2" descr="standard deviation form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81600"/>
            <a:ext cx="1676400" cy="1377507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09600" y="4876800"/>
            <a:ext cx="1752600" cy="1295400"/>
            <a:chOff x="609600" y="4876800"/>
            <a:chExt cx="1752600" cy="1295400"/>
          </a:xfrm>
        </p:grpSpPr>
        <p:sp>
          <p:nvSpPr>
            <p:cNvPr id="10" name="Rounded Rectangle 9">
              <a:hlinkClick r:id="rId3" action="ppaction://hlinksldjump"/>
            </p:cNvPr>
            <p:cNvSpPr/>
            <p:nvPr/>
          </p:nvSpPr>
          <p:spPr>
            <a:xfrm>
              <a:off x="609600" y="5257800"/>
              <a:ext cx="1752600" cy="914400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" descr="C:\Users\Amy\AppData\Local\Microsoft\Windows\Temporary Internet Files\Content.IE5\X7HV7VLP\MC900434776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121408">
              <a:off x="609600" y="4876800"/>
              <a:ext cx="1142886" cy="1142886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1447800" y="54102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 to Menu</a:t>
              </a:r>
              <a:endParaRPr lang="en-US" dirty="0"/>
            </a:p>
          </p:txBody>
        </p:sp>
      </p:grpSp>
      <p:pic>
        <p:nvPicPr>
          <p:cNvPr id="13" name="Picture 16" descr="ITEEA-194_295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n-lt"/>
              </a:rPr>
              <a:t>Range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/>
              <a:t>Range represents the </a:t>
            </a:r>
            <a:r>
              <a:rPr lang="en-US" sz="3600" dirty="0" smtClean="0">
                <a:solidFill>
                  <a:schemeClr val="accent2"/>
                </a:solidFill>
              </a:rPr>
              <a:t>maximum </a:t>
            </a:r>
            <a:r>
              <a:rPr lang="en-US" sz="3600" dirty="0" smtClean="0"/>
              <a:t>value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/>
              <a:t>in the data set </a:t>
            </a:r>
            <a:r>
              <a:rPr lang="en-US" sz="3600" dirty="0" smtClean="0">
                <a:solidFill>
                  <a:schemeClr val="accent2"/>
                </a:solidFill>
              </a:rPr>
              <a:t>subtracted</a:t>
            </a:r>
            <a:r>
              <a:rPr lang="en-US" sz="3600" dirty="0" smtClean="0"/>
              <a:t> by the </a:t>
            </a:r>
            <a:r>
              <a:rPr lang="en-US" sz="3600" dirty="0" smtClean="0">
                <a:solidFill>
                  <a:schemeClr val="accent2"/>
                </a:solidFill>
              </a:rPr>
              <a:t>minimum </a:t>
            </a:r>
            <a:r>
              <a:rPr lang="en-US" sz="3600" dirty="0" smtClean="0"/>
              <a:t>value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/>
              <a:t>in the data set.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2057400" cy="1285577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 rot="20824629">
            <a:off x="625597" y="3091832"/>
            <a:ext cx="262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8-1 = 7 = Range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>
              <a:latin typeface="Consolas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4876800"/>
            <a:ext cx="1752600" cy="1295400"/>
            <a:chOff x="609600" y="4876800"/>
            <a:chExt cx="1752600" cy="1295400"/>
          </a:xfrm>
        </p:grpSpPr>
        <p:sp>
          <p:nvSpPr>
            <p:cNvPr id="9" name="Rounded Rectangle 8">
              <a:hlinkClick r:id="rId2" action="ppaction://hlinksldjump"/>
            </p:cNvPr>
            <p:cNvSpPr/>
            <p:nvPr/>
          </p:nvSpPr>
          <p:spPr>
            <a:xfrm>
              <a:off x="609600" y="5257800"/>
              <a:ext cx="1752600" cy="914400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" descr="C:\Users\Amy\AppData\Local\Microsoft\Windows\Temporary Internet Files\Content.IE5\X7HV7VLP\MC9004347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121408">
              <a:off x="609600" y="4876800"/>
              <a:ext cx="1142886" cy="1142886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2" action="ppaction://hlinksldjump"/>
            </p:cNvPr>
            <p:cNvSpPr txBox="1"/>
            <p:nvPr/>
          </p:nvSpPr>
          <p:spPr>
            <a:xfrm>
              <a:off x="1447800" y="54102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 to Menu</a:t>
              </a:r>
              <a:endParaRPr lang="en-US" dirty="0"/>
            </a:p>
          </p:txBody>
        </p:sp>
      </p:grpSp>
      <p:pic>
        <p:nvPicPr>
          <p:cNvPr id="12" name="Picture 16" descr="ITEEA-194_295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n-lt"/>
              </a:rPr>
              <a:t>Tolerance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/>
              <a:t>Tolerance represents the possibility of error in measurements for a data set.</a:t>
            </a:r>
          </a:p>
          <a:p>
            <a:endParaRPr lang="en-US" sz="3600" dirty="0" smtClean="0"/>
          </a:p>
          <a:p>
            <a:r>
              <a:rPr lang="en-US" sz="3600" dirty="0" smtClean="0"/>
              <a:t>Tolerance is calculated by </a:t>
            </a:r>
            <a:r>
              <a:rPr lang="en-US" sz="3600" dirty="0" smtClean="0">
                <a:solidFill>
                  <a:schemeClr val="accent2"/>
                </a:solidFill>
              </a:rPr>
              <a:t>half of the range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2057400" cy="1285577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 rot="20824629">
            <a:off x="751922" y="2374571"/>
            <a:ext cx="2621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Range/2 = </a:t>
            </a:r>
          </a:p>
          <a:p>
            <a:r>
              <a:rPr lang="en-US" sz="3000" dirty="0" smtClean="0"/>
              <a:t>7/2 = 3.5</a:t>
            </a:r>
          </a:p>
          <a:p>
            <a:pPr>
              <a:buNone/>
            </a:pPr>
            <a:endParaRPr lang="en-US" sz="3000" dirty="0" smtClean="0"/>
          </a:p>
          <a:p>
            <a:endParaRPr lang="en-US" sz="3000" dirty="0">
              <a:latin typeface="Consolas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4876800"/>
            <a:ext cx="1752600" cy="1295400"/>
            <a:chOff x="609600" y="4876800"/>
            <a:chExt cx="1752600" cy="1295400"/>
          </a:xfrm>
        </p:grpSpPr>
        <p:sp>
          <p:nvSpPr>
            <p:cNvPr id="8" name="Rounded Rectangle 7">
              <a:hlinkClick r:id="rId2" action="ppaction://hlinksldjump"/>
            </p:cNvPr>
            <p:cNvSpPr/>
            <p:nvPr/>
          </p:nvSpPr>
          <p:spPr>
            <a:xfrm>
              <a:off x="609600" y="5257800"/>
              <a:ext cx="1752600" cy="914400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" descr="C:\Users\Amy\AppData\Local\Microsoft\Windows\Temporary Internet Files\Content.IE5\X7HV7VLP\MC9004347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121408">
              <a:off x="609600" y="4876800"/>
              <a:ext cx="1142886" cy="1142886"/>
            </a:xfrm>
            <a:prstGeom prst="rect">
              <a:avLst/>
            </a:prstGeom>
            <a:noFill/>
          </p:spPr>
        </p:pic>
        <p:sp>
          <p:nvSpPr>
            <p:cNvPr id="10" name="TextBox 9">
              <a:hlinkClick r:id="rId2" action="ppaction://hlinksldjump"/>
            </p:cNvPr>
            <p:cNvSpPr txBox="1"/>
            <p:nvPr/>
          </p:nvSpPr>
          <p:spPr>
            <a:xfrm>
              <a:off x="1447800" y="54102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 to Menu</a:t>
              </a:r>
              <a:endParaRPr lang="en-US" dirty="0"/>
            </a:p>
          </p:txBody>
        </p:sp>
      </p:grpSp>
      <p:pic>
        <p:nvPicPr>
          <p:cNvPr id="11" name="Picture 16" descr="ITEEA-194_295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Manufacturing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dirty="0" smtClean="0"/>
              <a:t>Upper Specification Limits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/>
              <a:t>Upper specification limit is the largest measurement a part of clearance space is allowed, so that the part still functions.</a:t>
            </a:r>
          </a:p>
          <a:p>
            <a:endParaRPr lang="en-US" dirty="0"/>
          </a:p>
        </p:txBody>
      </p:sp>
      <p:pic>
        <p:nvPicPr>
          <p:cNvPr id="7" name="Picture 2" descr="http://www.qimacros.com/qiwizard/process-capability-analys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762000"/>
            <a:ext cx="2759927" cy="2095500"/>
          </a:xfrm>
          <a:prstGeom prst="rect">
            <a:avLst/>
          </a:prstGeom>
          <a:noFill/>
        </p:spPr>
      </p:pic>
      <p:pic>
        <p:nvPicPr>
          <p:cNvPr id="8" name="Picture 7" descr="circle-transp-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90600"/>
            <a:ext cx="2371148" cy="822892"/>
          </a:xfrm>
          <a:prstGeom prst="rect">
            <a:avLst/>
          </a:prstGeom>
        </p:spPr>
      </p:pic>
      <p:pic>
        <p:nvPicPr>
          <p:cNvPr id="9" name="Picture 8" descr="happy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895600"/>
            <a:ext cx="1134773" cy="1247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4114800"/>
            <a:ext cx="1752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desired size of your part</a:t>
            </a:r>
            <a:endParaRPr lang="en-US" dirty="0"/>
          </a:p>
        </p:txBody>
      </p:sp>
      <p:pic>
        <p:nvPicPr>
          <p:cNvPr id="11" name="Picture 10" descr="arrow-black-curv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763559">
            <a:off x="243022" y="2884887"/>
            <a:ext cx="1548256" cy="1084998"/>
          </a:xfrm>
          <a:prstGeom prst="rect">
            <a:avLst/>
          </a:prstGeom>
        </p:spPr>
      </p:pic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609600" y="5257800"/>
            <a:ext cx="1752600" cy="9144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 descr="C:\Users\Amy\AppData\Local\Microsoft\Windows\Temporary Internet Files\Content.IE5\X7HV7VLP\MC90043477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121408">
            <a:off x="609600" y="4876800"/>
            <a:ext cx="1142886" cy="1142886"/>
          </a:xfrm>
          <a:prstGeom prst="rect">
            <a:avLst/>
          </a:prstGeom>
          <a:noFill/>
        </p:spPr>
      </p:pic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1447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Menu</a:t>
            </a:r>
            <a:endParaRPr lang="en-US" dirty="0"/>
          </a:p>
        </p:txBody>
      </p:sp>
      <p:pic>
        <p:nvPicPr>
          <p:cNvPr id="12" name="Picture 16" descr="ITEEA-194_295 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Manufacturing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dirty="0" smtClean="0"/>
              <a:t>Lower Specification Limits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/>
              <a:t>Lower specification limit is the smallest measurement a part of clearance space is allowed, so that the part still functions.</a:t>
            </a:r>
            <a:endParaRPr lang="en-US" dirty="0"/>
          </a:p>
        </p:txBody>
      </p:sp>
      <p:pic>
        <p:nvPicPr>
          <p:cNvPr id="24578" name="Picture 2" descr="http://www.qimacros.com/qiwizard/process-capability-analys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62000"/>
            <a:ext cx="2759927" cy="2095500"/>
          </a:xfrm>
          <a:prstGeom prst="rect">
            <a:avLst/>
          </a:prstGeom>
          <a:noFill/>
        </p:spPr>
      </p:pic>
      <p:pic>
        <p:nvPicPr>
          <p:cNvPr id="6" name="Picture 5" descr="circle-transp-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2371148" cy="822892"/>
          </a:xfrm>
          <a:prstGeom prst="rect">
            <a:avLst/>
          </a:prstGeom>
        </p:spPr>
      </p:pic>
      <p:pic>
        <p:nvPicPr>
          <p:cNvPr id="7" name="Picture 6" descr="happy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895600"/>
            <a:ext cx="1134773" cy="1247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114800"/>
            <a:ext cx="1752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desired size of your part</a:t>
            </a:r>
            <a:endParaRPr lang="en-US" dirty="0"/>
          </a:p>
        </p:txBody>
      </p:sp>
      <p:pic>
        <p:nvPicPr>
          <p:cNvPr id="9" name="Picture 8" descr="arrow-black-curv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763559">
            <a:off x="243022" y="2884887"/>
            <a:ext cx="1548256" cy="1084998"/>
          </a:xfrm>
          <a:prstGeom prst="rect">
            <a:avLst/>
          </a:prstGeom>
        </p:spPr>
      </p:pic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609600" y="5257800"/>
            <a:ext cx="1752600" cy="9144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C:\Users\Amy\AppData\Local\Microsoft\Windows\Temporary Internet Files\Content.IE5\X7HV7VLP\MC90043477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121408">
            <a:off x="609600" y="4876800"/>
            <a:ext cx="1142886" cy="1142886"/>
          </a:xfrm>
          <a:prstGeom prst="rect">
            <a:avLst/>
          </a:prstGeom>
          <a:noFill/>
        </p:spPr>
      </p:pic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1447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Menu</a:t>
            </a:r>
            <a:endParaRPr lang="en-US" dirty="0"/>
          </a:p>
        </p:txBody>
      </p:sp>
      <p:pic>
        <p:nvPicPr>
          <p:cNvPr id="13" name="Picture 16" descr="ITEEA-194_295 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85800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 your Engineering Design Journals, calculate the following for the data set on the left: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Mean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Median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Mode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Standard Deviation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Range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Tolerance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2209800" cy="2421076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endParaRPr lang="en-US" sz="3200" dirty="0" smtClean="0">
              <a:solidFill>
                <a:schemeClr val="accent2"/>
              </a:solidFill>
              <a:latin typeface="Freestyle Script" pitchFamily="66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4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, 6, 6,10, 12</a:t>
            </a:r>
          </a:p>
          <a:p>
            <a:pPr algn="ctr"/>
            <a:endParaRPr lang="en-US" sz="3200" dirty="0" smtClean="0">
              <a:solidFill>
                <a:schemeClr val="accent2"/>
              </a:solidFill>
              <a:latin typeface="Freestyle Script" pitchFamily="66" charset="0"/>
            </a:endParaRPr>
          </a:p>
        </p:txBody>
      </p:sp>
      <p:pic>
        <p:nvPicPr>
          <p:cNvPr id="5" name="Picture 16" descr="ITEEA-194_295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ito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565526"/>
            <a:ext cx="6019800" cy="6292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&amp; Statistics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16002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en-US" sz="2200" dirty="0" smtClean="0">
                <a:latin typeface="+mn-lt"/>
              </a:rPr>
              <a:t>To evaluate data and information in order to communicate, computers and calculators can be used to access, retrieve, organize process, maintain, and interpret.</a:t>
            </a:r>
          </a:p>
          <a:p>
            <a:pPr indent="4763"/>
            <a:endParaRPr lang="en-US" sz="2200" dirty="0" smtClean="0">
              <a:latin typeface="+mn-lt"/>
            </a:endParaRPr>
          </a:p>
          <a:p>
            <a:pPr indent="4763"/>
            <a:r>
              <a:rPr lang="en-US" sz="2200" dirty="0" smtClean="0">
                <a:latin typeface="+mn-lt"/>
              </a:rPr>
              <a:t>Microsoft Excel is a common program used to enter and formulate data. </a:t>
            </a:r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 rot="21075839">
            <a:off x="669646" y="1129704"/>
            <a:ext cx="2057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Freestyle Script" pitchFamily="66" charset="0"/>
              </a:rPr>
              <a:t>As you experienced in the exploration activity, you can enter formulas into Excel to assist you with calculations.</a:t>
            </a:r>
          </a:p>
          <a:p>
            <a:endParaRPr lang="en-US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09600" y="5257800"/>
            <a:ext cx="1752600" cy="9144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C:\Users\Amy\AppData\Local\Microsoft\Windows\Temporary Internet Files\Content.IE5\X7HV7VLP\MC90043477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21408">
            <a:off x="609600" y="4876800"/>
            <a:ext cx="1142886" cy="1142886"/>
          </a:xfrm>
          <a:prstGeom prst="rect">
            <a:avLst/>
          </a:prstGeom>
          <a:noFill/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447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Menu</a:t>
            </a:r>
            <a:endParaRPr lang="en-US" dirty="0"/>
          </a:p>
        </p:txBody>
      </p:sp>
      <p:pic>
        <p:nvPicPr>
          <p:cNvPr id="9" name="Picture 16" descr="ITEEA-194_295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Chat</a:t>
            </a:r>
          </a:p>
        </p:txBody>
      </p:sp>
      <p:sp>
        <p:nvSpPr>
          <p:cNvPr id="3" name="TextBox 2"/>
          <p:cNvSpPr txBox="1"/>
          <p:nvPr/>
        </p:nvSpPr>
        <p:spPr>
          <a:xfrm rot="21025797">
            <a:off x="3750678" y="2410699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 smtClean="0"/>
              <a:t>The Engineering Design process is a systematic, iterative problem solving method which produces solutions to meet human wants and desires.</a:t>
            </a:r>
            <a:endParaRPr lang="en-US" sz="3200" kern="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50225">
            <a:off x="3727823" y="1047766"/>
            <a:ext cx="298030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Freestyle Script" pitchFamily="66" charset="0"/>
              </a:rPr>
              <a:t>The Unit Big Idea</a:t>
            </a:r>
            <a:endParaRPr lang="en-US" sz="450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pic>
        <p:nvPicPr>
          <p:cNvPr id="8195" name="Picture 3" descr="C:\Users\Amy\AppData\Local\Microsoft\Windows\Temporary Internet Files\Content.IE5\PKFG0D84\MC9004417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35275">
            <a:off x="28533" y="1933534"/>
            <a:ext cx="3573552" cy="3573552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048000" y="1828800"/>
            <a:ext cx="533400" cy="447368"/>
          </a:xfrm>
          <a:custGeom>
            <a:avLst/>
            <a:gdLst>
              <a:gd name="connsiteX0" fmla="*/ 38496 w 171231"/>
              <a:gd name="connsiteY0" fmla="*/ 294968 h 294968"/>
              <a:gd name="connsiteX1" fmla="*/ 38496 w 171231"/>
              <a:gd name="connsiteY1" fmla="*/ 73742 h 294968"/>
              <a:gd name="connsiteX2" fmla="*/ 82741 w 171231"/>
              <a:gd name="connsiteY2" fmla="*/ 58994 h 294968"/>
              <a:gd name="connsiteX3" fmla="*/ 141734 w 171231"/>
              <a:gd name="connsiteY3" fmla="*/ 44245 h 294968"/>
              <a:gd name="connsiteX4" fmla="*/ 171231 w 171231"/>
              <a:gd name="connsiteY4" fmla="*/ 0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31" h="294968">
                <a:moveTo>
                  <a:pt x="38496" y="294968"/>
                </a:moveTo>
                <a:cubicBezTo>
                  <a:pt x="10923" y="212253"/>
                  <a:pt x="0" y="198852"/>
                  <a:pt x="38496" y="73742"/>
                </a:cubicBezTo>
                <a:cubicBezTo>
                  <a:pt x="43068" y="58883"/>
                  <a:pt x="67793" y="63265"/>
                  <a:pt x="82741" y="58994"/>
                </a:cubicBezTo>
                <a:cubicBezTo>
                  <a:pt x="102231" y="53425"/>
                  <a:pt x="122070" y="49161"/>
                  <a:pt x="141734" y="44245"/>
                </a:cubicBezTo>
                <a:lnTo>
                  <a:pt x="171231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6" descr="ITEEA-194_295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Chat</a:t>
            </a:r>
          </a:p>
        </p:txBody>
      </p:sp>
      <p:sp>
        <p:nvSpPr>
          <p:cNvPr id="3" name="TextBox 2"/>
          <p:cNvSpPr txBox="1"/>
          <p:nvPr/>
        </p:nvSpPr>
        <p:spPr>
          <a:xfrm rot="21025797">
            <a:off x="3750678" y="2656921"/>
            <a:ext cx="502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 smtClean="0"/>
              <a:t>Computers assist in organizing and analyzing data used in the engineering design process.</a:t>
            </a:r>
            <a:endParaRPr lang="en-US" sz="3200" kern="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50225">
            <a:off x="3603590" y="1047766"/>
            <a:ext cx="32287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Freestyle Script" pitchFamily="66" charset="0"/>
              </a:rPr>
              <a:t>The Lesson Big Idea</a:t>
            </a:r>
            <a:endParaRPr lang="en-US" sz="450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pic>
        <p:nvPicPr>
          <p:cNvPr id="8195" name="Picture 3" descr="C:\Users\Amy\AppData\Local\Microsoft\Windows\Temporary Internet Files\Content.IE5\PKFG0D84\MC9004417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35275">
            <a:off x="28533" y="1933534"/>
            <a:ext cx="3573552" cy="3573552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048000" y="1828800"/>
            <a:ext cx="533400" cy="447368"/>
          </a:xfrm>
          <a:custGeom>
            <a:avLst/>
            <a:gdLst>
              <a:gd name="connsiteX0" fmla="*/ 38496 w 171231"/>
              <a:gd name="connsiteY0" fmla="*/ 294968 h 294968"/>
              <a:gd name="connsiteX1" fmla="*/ 38496 w 171231"/>
              <a:gd name="connsiteY1" fmla="*/ 73742 h 294968"/>
              <a:gd name="connsiteX2" fmla="*/ 82741 w 171231"/>
              <a:gd name="connsiteY2" fmla="*/ 58994 h 294968"/>
              <a:gd name="connsiteX3" fmla="*/ 141734 w 171231"/>
              <a:gd name="connsiteY3" fmla="*/ 44245 h 294968"/>
              <a:gd name="connsiteX4" fmla="*/ 171231 w 171231"/>
              <a:gd name="connsiteY4" fmla="*/ 0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31" h="294968">
                <a:moveTo>
                  <a:pt x="38496" y="294968"/>
                </a:moveTo>
                <a:cubicBezTo>
                  <a:pt x="10923" y="212253"/>
                  <a:pt x="0" y="198852"/>
                  <a:pt x="38496" y="73742"/>
                </a:cubicBezTo>
                <a:cubicBezTo>
                  <a:pt x="43068" y="58883"/>
                  <a:pt x="67793" y="63265"/>
                  <a:pt x="82741" y="58994"/>
                </a:cubicBezTo>
                <a:cubicBezTo>
                  <a:pt x="102231" y="53425"/>
                  <a:pt x="122070" y="49161"/>
                  <a:pt x="141734" y="44245"/>
                </a:cubicBezTo>
                <a:lnTo>
                  <a:pt x="171231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6" descr="ITEEA-194_295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Chat</a:t>
            </a:r>
          </a:p>
        </p:txBody>
      </p:sp>
      <p:sp>
        <p:nvSpPr>
          <p:cNvPr id="3" name="TextBox 2"/>
          <p:cNvSpPr txBox="1"/>
          <p:nvPr/>
        </p:nvSpPr>
        <p:spPr>
          <a:xfrm rot="21025797">
            <a:off x="3750678" y="1672036"/>
            <a:ext cx="502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Throughout the design process, the design needs to be continually checked and critiqued, and the ideas of the design must be redefined and improved.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Statistics can be used to help optimization of designs and improve efficiency.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50225">
            <a:off x="3391990" y="1047766"/>
            <a:ext cx="36519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Freestyle Script" pitchFamily="66" charset="0"/>
              </a:rPr>
              <a:t>Why do we need Data?</a:t>
            </a:r>
            <a:endParaRPr lang="en-US" sz="450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pic>
        <p:nvPicPr>
          <p:cNvPr id="8195" name="Picture 3" descr="C:\Users\Amy\AppData\Local\Microsoft\Windows\Temporary Internet Files\Content.IE5\PKFG0D84\MC9004417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35275">
            <a:off x="28533" y="1933534"/>
            <a:ext cx="3573552" cy="3573552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048000" y="1828800"/>
            <a:ext cx="533400" cy="447368"/>
          </a:xfrm>
          <a:custGeom>
            <a:avLst/>
            <a:gdLst>
              <a:gd name="connsiteX0" fmla="*/ 38496 w 171231"/>
              <a:gd name="connsiteY0" fmla="*/ 294968 h 294968"/>
              <a:gd name="connsiteX1" fmla="*/ 38496 w 171231"/>
              <a:gd name="connsiteY1" fmla="*/ 73742 h 294968"/>
              <a:gd name="connsiteX2" fmla="*/ 82741 w 171231"/>
              <a:gd name="connsiteY2" fmla="*/ 58994 h 294968"/>
              <a:gd name="connsiteX3" fmla="*/ 141734 w 171231"/>
              <a:gd name="connsiteY3" fmla="*/ 44245 h 294968"/>
              <a:gd name="connsiteX4" fmla="*/ 171231 w 171231"/>
              <a:gd name="connsiteY4" fmla="*/ 0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31" h="294968">
                <a:moveTo>
                  <a:pt x="38496" y="294968"/>
                </a:moveTo>
                <a:cubicBezTo>
                  <a:pt x="10923" y="212253"/>
                  <a:pt x="0" y="198852"/>
                  <a:pt x="38496" y="73742"/>
                </a:cubicBezTo>
                <a:cubicBezTo>
                  <a:pt x="43068" y="58883"/>
                  <a:pt x="67793" y="63265"/>
                  <a:pt x="82741" y="58994"/>
                </a:cubicBezTo>
                <a:cubicBezTo>
                  <a:pt x="102231" y="53425"/>
                  <a:pt x="122070" y="49161"/>
                  <a:pt x="141734" y="44245"/>
                </a:cubicBezTo>
                <a:lnTo>
                  <a:pt x="171231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6" descr="ITEEA-194_295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533400" y="533400"/>
            <a:ext cx="1981200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Statistics is numerical data collected, organized and analyzed.</a:t>
            </a:r>
          </a:p>
        </p:txBody>
      </p:sp>
      <p:pic>
        <p:nvPicPr>
          <p:cNvPr id="4" name="Picture 3" descr="circle-transp-red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091496"/>
            <a:ext cx="2650696" cy="2766504"/>
          </a:xfrm>
          <a:prstGeom prst="rect">
            <a:avLst/>
          </a:prstGeom>
        </p:spPr>
      </p:pic>
      <p:pic>
        <p:nvPicPr>
          <p:cNvPr id="8" name="Picture 7" descr="checks-black1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3962400"/>
            <a:ext cx="1822553" cy="2328480"/>
          </a:xfrm>
          <a:prstGeom prst="rect">
            <a:avLst/>
          </a:prstGeom>
        </p:spPr>
      </p:pic>
      <p:pic>
        <p:nvPicPr>
          <p:cNvPr id="9" name="Picture 8" descr="transparent-box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685800"/>
            <a:ext cx="2432103" cy="2371148"/>
          </a:xfrm>
          <a:prstGeom prst="rect">
            <a:avLst/>
          </a:prstGeom>
        </p:spPr>
      </p:pic>
      <p:pic>
        <p:nvPicPr>
          <p:cNvPr id="10" name="Picture 9" descr="transparent-box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838200"/>
            <a:ext cx="2432103" cy="2371148"/>
          </a:xfrm>
          <a:prstGeom prst="rect">
            <a:avLst/>
          </a:prstGeom>
        </p:spPr>
      </p:pic>
      <p:pic>
        <p:nvPicPr>
          <p:cNvPr id="11" name="Picture 10" descr="transparent-box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200" y="990600"/>
            <a:ext cx="2432103" cy="2371148"/>
          </a:xfrm>
          <a:prstGeom prst="rect">
            <a:avLst/>
          </a:prstGeom>
        </p:spPr>
      </p:pic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 rot="20558645">
            <a:off x="3855736" y="2650966"/>
            <a:ext cx="464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Pristina" pitchFamily="66" charset="0"/>
              </a:rPr>
              <a:t>Statistic Analysis</a:t>
            </a:r>
            <a:endParaRPr lang="en-US" sz="6000" b="1" dirty="0">
              <a:solidFill>
                <a:schemeClr val="accent2"/>
              </a:solidFill>
              <a:latin typeface="Pristina" pitchFamily="66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3276600" y="4495800"/>
            <a:ext cx="4645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Pristina" pitchFamily="66" charset="0"/>
              </a:rPr>
              <a:t>Statistics in </a:t>
            </a:r>
          </a:p>
          <a:p>
            <a:r>
              <a:rPr lang="en-US" sz="6000" b="1" dirty="0" smtClean="0">
                <a:latin typeface="Pristina" pitchFamily="66" charset="0"/>
              </a:rPr>
              <a:t>Manufacturing</a:t>
            </a:r>
            <a:endParaRPr lang="en-US" sz="6000" b="1" dirty="0">
              <a:latin typeface="Pristina" pitchFamily="66" charset="0"/>
            </a:endParaRPr>
          </a:p>
        </p:txBody>
      </p:sp>
      <p:pic>
        <p:nvPicPr>
          <p:cNvPr id="14" name="Picture 13" descr="arrow-black-curve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5358898">
            <a:off x="6400800" y="1143000"/>
            <a:ext cx="1048425" cy="1365391"/>
          </a:xfrm>
          <a:prstGeom prst="rect">
            <a:avLst/>
          </a:prstGeom>
        </p:spPr>
      </p:pic>
      <p:pic>
        <p:nvPicPr>
          <p:cNvPr id="15" name="Picture 16" descr="ITEEA-194_295 logo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990600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Pristina" pitchFamily="66" charset="0"/>
              </a:rPr>
              <a:t>m</a:t>
            </a:r>
            <a:r>
              <a:rPr lang="en-US" sz="4800" dirty="0" smtClean="0">
                <a:solidFill>
                  <a:schemeClr val="accent2"/>
                </a:solidFill>
                <a:latin typeface="Pristina" pitchFamily="66" charset="0"/>
              </a:rPr>
              <a:t>ean</a:t>
            </a:r>
          </a:p>
          <a:p>
            <a:pPr algn="ctr"/>
            <a:r>
              <a:rPr lang="en-US" sz="4800" dirty="0">
                <a:solidFill>
                  <a:schemeClr val="accent2"/>
                </a:solidFill>
                <a:latin typeface="Pristina" pitchFamily="66" charset="0"/>
              </a:rPr>
              <a:t>m</a:t>
            </a:r>
            <a:r>
              <a:rPr lang="en-US" sz="4800" dirty="0" smtClean="0">
                <a:solidFill>
                  <a:schemeClr val="accent2"/>
                </a:solidFill>
                <a:latin typeface="Pristina" pitchFamily="66" charset="0"/>
              </a:rPr>
              <a:t>edian</a:t>
            </a:r>
          </a:p>
          <a:p>
            <a:pPr algn="ctr"/>
            <a:r>
              <a:rPr lang="en-US" sz="4800" dirty="0">
                <a:solidFill>
                  <a:schemeClr val="accent2"/>
                </a:solidFill>
                <a:latin typeface="Pristina" pitchFamily="66" charset="0"/>
              </a:rPr>
              <a:t>m</a:t>
            </a:r>
            <a:r>
              <a:rPr lang="en-US" sz="4800" dirty="0" smtClean="0">
                <a:solidFill>
                  <a:schemeClr val="accent2"/>
                </a:solidFill>
                <a:latin typeface="Pristina" pitchFamily="66" charset="0"/>
              </a:rPr>
              <a:t>ode</a:t>
            </a:r>
          </a:p>
          <a:p>
            <a:pPr algn="ctr"/>
            <a:r>
              <a:rPr lang="en-US" sz="4800" dirty="0" smtClean="0">
                <a:solidFill>
                  <a:schemeClr val="accent2"/>
                </a:solidFill>
                <a:latin typeface="Pristina" pitchFamily="66" charset="0"/>
              </a:rPr>
              <a:t>standard deviation</a:t>
            </a:r>
          </a:p>
          <a:p>
            <a:pPr algn="ctr"/>
            <a:r>
              <a:rPr lang="en-US" sz="4800" dirty="0" smtClean="0">
                <a:solidFill>
                  <a:schemeClr val="accent2"/>
                </a:solidFill>
                <a:latin typeface="Pristina" pitchFamily="66" charset="0"/>
              </a:rPr>
              <a:t>range </a:t>
            </a:r>
            <a:endParaRPr lang="en-US" sz="4800" dirty="0">
              <a:solidFill>
                <a:schemeClr val="accent2"/>
              </a:solidFill>
              <a:latin typeface="Pristina" pitchFamily="66" charset="0"/>
            </a:endParaRPr>
          </a:p>
          <a:p>
            <a:pPr algn="ctr"/>
            <a:r>
              <a:rPr lang="en-US" sz="4800" dirty="0" smtClean="0">
                <a:solidFill>
                  <a:schemeClr val="accent2"/>
                </a:solidFill>
                <a:latin typeface="Pristina" pitchFamily="66" charset="0"/>
              </a:rPr>
              <a:t>tolerance</a:t>
            </a:r>
          </a:p>
          <a:p>
            <a:pPr algn="ctr"/>
            <a:endParaRPr lang="en-US" dirty="0"/>
          </a:p>
        </p:txBody>
      </p:sp>
      <p:pic>
        <p:nvPicPr>
          <p:cNvPr id="12292" name="Picture 4" descr="C:\Users\Amy\AppData\Local\Microsoft\Windows\Temporary Internet Files\Content.IE5\PKFG0D84\MC90043484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2285714" cy="22857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295400"/>
            <a:ext cx="1600200" cy="861774"/>
          </a:xfrm>
          <a:prstGeom prst="rect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1, 3, 5,8,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  <a:p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962400" y="1143000"/>
            <a:ext cx="419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114800" y="1752600"/>
            <a:ext cx="4191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114800" y="259080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886200" y="32004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3962400" y="4038600"/>
            <a:ext cx="441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3886200" y="4724400"/>
            <a:ext cx="441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609600" y="5257800"/>
            <a:ext cx="1752600" cy="914400"/>
          </a:xfrm>
          <a:prstGeom prst="roundRect">
            <a:avLst/>
          </a:prstGeom>
          <a:blipFill>
            <a:blip r:embed="rId11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C:\Users\Amy\AppData\Local\Microsoft\Windows\Temporary Internet Files\Content.IE5\X7HV7VLP\MC900434776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121408">
            <a:off x="609600" y="4876800"/>
            <a:ext cx="1142886" cy="1142886"/>
          </a:xfrm>
          <a:prstGeom prst="rect">
            <a:avLst/>
          </a:prstGeom>
          <a:noFill/>
        </p:spPr>
      </p:pic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1447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Menu</a:t>
            </a:r>
            <a:endParaRPr lang="en-US" dirty="0"/>
          </a:p>
        </p:txBody>
      </p:sp>
      <p:pic>
        <p:nvPicPr>
          <p:cNvPr id="17" name="Picture 16" descr="ITEEA-194_295 logo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429000" y="2286000"/>
            <a:ext cx="5257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352800" y="2286000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sz="5000" dirty="0" smtClean="0">
              <a:latin typeface="Pristina" pitchFamily="66" charset="0"/>
            </a:endParaRPr>
          </a:p>
          <a:p>
            <a:pPr marL="0" lvl="1" algn="ctr"/>
            <a:endParaRPr lang="en-US" sz="5000" dirty="0" smtClean="0">
              <a:latin typeface="Pristina" pitchFamily="66" charset="0"/>
            </a:endParaRPr>
          </a:p>
          <a:p>
            <a:pPr marL="0" lvl="1" algn="ctr"/>
            <a:r>
              <a:rPr lang="en-US" sz="5000" dirty="0" smtClean="0">
                <a:latin typeface="Pristina" pitchFamily="66" charset="0"/>
              </a:rPr>
              <a:t>lower specification limit </a:t>
            </a:r>
          </a:p>
          <a:p>
            <a:pPr algn="ctr"/>
            <a:endParaRPr lang="en-US" sz="5000" dirty="0" smtClean="0">
              <a:latin typeface="Pristina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429000" y="914400"/>
            <a:ext cx="5257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in Manufacturing</a:t>
            </a:r>
            <a:endParaRPr lang="en-US" dirty="0"/>
          </a:p>
        </p:txBody>
      </p:sp>
      <p:pic>
        <p:nvPicPr>
          <p:cNvPr id="11266" name="Picture 2" descr="C:\Users\Amy\AppData\Local\Microsoft\Windows\Temporary Internet Files\Content.IE5\X7HV7VLP\MC9003525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1856">
            <a:off x="990600" y="1981200"/>
            <a:ext cx="1495331" cy="1797113"/>
          </a:xfrm>
          <a:prstGeom prst="rect">
            <a:avLst/>
          </a:prstGeom>
          <a:noFill/>
        </p:spPr>
      </p:pic>
      <p:pic>
        <p:nvPicPr>
          <p:cNvPr id="5" name="Picture 4" descr="transparent-box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752601"/>
            <a:ext cx="2671183" cy="2438400"/>
          </a:xfrm>
          <a:prstGeom prst="rect">
            <a:avLst/>
          </a:prstGeom>
        </p:spPr>
      </p:pic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609600" y="5257800"/>
            <a:ext cx="1752600" cy="914400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C:\Users\Amy\AppData\Local\Microsoft\Windows\Temporary Internet Files\Content.IE5\X7HV7VLP\MC90043477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21408">
            <a:off x="609600" y="4876800"/>
            <a:ext cx="1142886" cy="1142886"/>
          </a:xfrm>
          <a:prstGeom prst="rect">
            <a:avLst/>
          </a:prstGeom>
          <a:noFill/>
        </p:spPr>
      </p:pic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1447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Menu</a:t>
            </a:r>
            <a:endParaRPr lang="en-US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505200" y="1219200"/>
            <a:ext cx="510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5000" dirty="0" smtClean="0">
                <a:latin typeface="Pristina" pitchFamily="66" charset="0"/>
              </a:rPr>
              <a:t>upper specification limit</a:t>
            </a:r>
          </a:p>
          <a:p>
            <a:pPr algn="ctr"/>
            <a:endParaRPr lang="en-US" dirty="0"/>
          </a:p>
        </p:txBody>
      </p:sp>
      <p:pic>
        <p:nvPicPr>
          <p:cNvPr id="12" name="Picture 16" descr="ITEEA-194_295 logo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54864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n-lt"/>
              </a:rPr>
              <a:t>Mean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The mean represents the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average</a:t>
            </a:r>
            <a:r>
              <a:rPr lang="en-US" sz="3600" dirty="0" smtClean="0">
                <a:latin typeface="+mn-lt"/>
              </a:rPr>
              <a:t> of a set of data.</a:t>
            </a:r>
          </a:p>
          <a:p>
            <a:endParaRPr lang="en-US" sz="36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To calculate mean you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sum</a:t>
            </a:r>
            <a:r>
              <a:rPr lang="en-US" sz="3600" dirty="0" smtClean="0">
                <a:latin typeface="+mn-lt"/>
              </a:rPr>
              <a:t> all the given elements in a data set and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divide by the number of items</a:t>
            </a:r>
            <a:r>
              <a:rPr lang="en-US" sz="3600" dirty="0" smtClean="0">
                <a:latin typeface="+mn-lt"/>
              </a:rPr>
              <a:t> in the data set.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2057400" cy="1285577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 rot="20824629">
            <a:off x="463844" y="2320113"/>
            <a:ext cx="26213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onsolas" pitchFamily="49" charset="0"/>
              </a:rPr>
              <a:t>Mean= </a:t>
            </a:r>
            <a:r>
              <a:rPr lang="en-US" sz="3000" u="sng" dirty="0" smtClean="0">
                <a:latin typeface="Consolas" pitchFamily="49" charset="0"/>
              </a:rPr>
              <a:t>(1+3+5+8+8) </a:t>
            </a:r>
            <a:r>
              <a:rPr lang="en-US" sz="3000" dirty="0" smtClean="0">
                <a:latin typeface="Consolas" pitchFamily="49" charset="0"/>
              </a:rPr>
              <a:t>5</a:t>
            </a:r>
          </a:p>
          <a:p>
            <a:pPr algn="ctr"/>
            <a:r>
              <a:rPr lang="en-US" sz="3000" dirty="0" smtClean="0">
                <a:latin typeface="Consolas" pitchFamily="49" charset="0"/>
              </a:rPr>
              <a:t>= 5</a:t>
            </a:r>
          </a:p>
          <a:p>
            <a:endParaRPr lang="en-US" sz="3000" dirty="0">
              <a:latin typeface="Consolas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4876800"/>
            <a:ext cx="1752600" cy="1295400"/>
            <a:chOff x="609600" y="4876800"/>
            <a:chExt cx="1752600" cy="1295400"/>
          </a:xfrm>
        </p:grpSpPr>
        <p:sp>
          <p:nvSpPr>
            <p:cNvPr id="7" name="Rounded Rectangle 6">
              <a:hlinkClick r:id="rId2" action="ppaction://hlinksldjump"/>
            </p:cNvPr>
            <p:cNvSpPr/>
            <p:nvPr/>
          </p:nvSpPr>
          <p:spPr>
            <a:xfrm>
              <a:off x="609600" y="5257800"/>
              <a:ext cx="1752600" cy="914400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85" name="Picture 1" descr="C:\Users\Amy\AppData\Local\Microsoft\Windows\Temporary Internet Files\Content.IE5\X7HV7VLP\MC9004347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121408">
              <a:off x="609600" y="4876800"/>
              <a:ext cx="1142886" cy="1142886"/>
            </a:xfrm>
            <a:prstGeom prst="rect">
              <a:avLst/>
            </a:prstGeom>
            <a:noFill/>
          </p:spPr>
        </p:pic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1447800" y="54102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 to Menu</a:t>
              </a:r>
              <a:endParaRPr lang="en-US" dirty="0"/>
            </a:p>
          </p:txBody>
        </p:sp>
      </p:grpSp>
      <p:pic>
        <p:nvPicPr>
          <p:cNvPr id="10" name="Picture 16" descr="ITEEA-194_295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228600"/>
            <a:ext cx="5791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54864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n-lt"/>
              </a:rPr>
              <a:t>Median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600" dirty="0" smtClean="0"/>
              <a:t>Median is the </a:t>
            </a:r>
            <a:r>
              <a:rPr lang="en-US" sz="3600" dirty="0" smtClean="0">
                <a:solidFill>
                  <a:schemeClr val="accent2"/>
                </a:solidFill>
              </a:rPr>
              <a:t>middle number</a:t>
            </a:r>
            <a:r>
              <a:rPr lang="en-US" sz="3600" dirty="0" smtClean="0"/>
              <a:t> in a given data set. When the data set has an even number of elements, the median is the average of the two middle numbers.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2057400" cy="1285577"/>
          </a:xfrm>
          <a:prstGeom prst="foldedCorner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Data Set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Freestyle Script" pitchFamily="66" charset="0"/>
              </a:rPr>
              <a:t>, 3, 5,8, </a:t>
            </a:r>
            <a:r>
              <a:rPr lang="en-US" sz="3200" dirty="0" smtClean="0">
                <a:solidFill>
                  <a:schemeClr val="accent2"/>
                </a:solidFill>
                <a:latin typeface="Freestyle Script" pitchFamily="66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 rot="20824629">
            <a:off x="463844" y="2997222"/>
            <a:ext cx="26213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Median: 5</a:t>
            </a:r>
          </a:p>
          <a:p>
            <a:endParaRPr lang="en-US" sz="3000" dirty="0">
              <a:latin typeface="Consolas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4876800"/>
            <a:ext cx="1752600" cy="1295400"/>
            <a:chOff x="609600" y="4876800"/>
            <a:chExt cx="1752600" cy="1295400"/>
          </a:xfrm>
        </p:grpSpPr>
        <p:sp>
          <p:nvSpPr>
            <p:cNvPr id="8" name="Rounded Rectangle 7">
              <a:hlinkClick r:id="rId2" action="ppaction://hlinksldjump"/>
            </p:cNvPr>
            <p:cNvSpPr/>
            <p:nvPr/>
          </p:nvSpPr>
          <p:spPr>
            <a:xfrm>
              <a:off x="609600" y="5257800"/>
              <a:ext cx="1752600" cy="914400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" descr="C:\Users\Amy\AppData\Local\Microsoft\Windows\Temporary Internet Files\Content.IE5\X7HV7VLP\MC9004347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121408">
              <a:off x="609600" y="4876800"/>
              <a:ext cx="1142886" cy="1142886"/>
            </a:xfrm>
            <a:prstGeom prst="rect">
              <a:avLst/>
            </a:prstGeom>
            <a:noFill/>
          </p:spPr>
        </p:pic>
        <p:sp>
          <p:nvSpPr>
            <p:cNvPr id="10" name="TextBox 9">
              <a:hlinkClick r:id="rId2" action="ppaction://hlinksldjump"/>
            </p:cNvPr>
            <p:cNvSpPr txBox="1"/>
            <p:nvPr/>
          </p:nvSpPr>
          <p:spPr>
            <a:xfrm>
              <a:off x="1447800" y="54102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 to Menu</a:t>
              </a:r>
              <a:endParaRPr lang="en-US" dirty="0"/>
            </a:p>
          </p:txBody>
        </p:sp>
      </p:grpSp>
      <p:pic>
        <p:nvPicPr>
          <p:cNvPr id="11" name="Picture 16" descr="ITEEA-194_295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7"/>
          <p:cNvSpPr txBox="1">
            <a:spLocks noChangeArrowheads="1"/>
          </p:cNvSpPr>
          <p:nvPr/>
        </p:nvSpPr>
        <p:spPr>
          <a:xfrm>
            <a:off x="482600" y="6235700"/>
            <a:ext cx="441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 2011 International Technology and Engineering Educators Association,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STEM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Center for Teaching and Learning™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Foundations of Technology</a:t>
            </a:r>
            <a:endParaRPr kumimoji="0" lang="en-US" sz="800" b="0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PREVIEW_END" val="5"/>
  <p:tag name="PRESENTATION_PLAYLIST_COUNT" val="0"/>
  <p:tag name="PRESENTATION_PRESENTER_SLIDE_LEVEL" val="0"/>
  <p:tag name="ARTICULATE_PRESENTER_VERSION" val="6"/>
  <p:tag name="PUBLISH_TITLE" val="ipad-notebook2"/>
  <p:tag name="ARTICULATE_PUBLISH_PATH" val="C:\Users\Tom\Documents\My Dropbox\!active_work\iPad\pub"/>
  <p:tag name="ARTICULATE_LOGO" val="(None selected)"/>
  <p:tag name="ARTICULATE_PRESENTER" val="(None selected)"/>
  <p:tag name="ARTICULATE_PRESENTER_GUID" val="9869030842"/>
  <p:tag name="ARTICULATE_LMS" val="0"/>
  <p:tag name="ARTICULATE_TEMPLATE" val="default-1"/>
  <p:tag name="ARTICULATE_TEMPLATE_GUID" val="b01a91f8-f65f-433e-aad8-6a39ae21a8a2"/>
  <p:tag name="LMS_PUBLISH" val="No"/>
  <p:tag name="PRESENTER_PREVIEW_MODE" val="0"/>
  <p:tag name="PRESENTER_PREVIEW_START" val="1"/>
  <p:tag name="LAUNCHINNEWWINDOW" val="0"/>
  <p:tag name="LASTPUBLISHED" val="C:\Users\Tom\Documents\My Dropbox\!active_work\iPad\pub\ipad-notebook2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BFRNxHZ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MBiZLwdb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dfb58a-f61e-4480-8017-c2f5c5fc2466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heme/theme1.xml><?xml version="1.0" encoding="utf-8"?>
<a:theme xmlns:a="http://schemas.openxmlformats.org/drawingml/2006/main" name="notepad-template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notepad-template-03</Template>
  <TotalTime>103</TotalTime>
  <Words>1101</Words>
  <Application>Microsoft Office PowerPoint</Application>
  <PresentationFormat>On-screen Show (4:3)</PresentationFormat>
  <Paragraphs>183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notepad-template-03</vt:lpstr>
      <vt:lpstr>Collecting and processing of information Presentation 4.5.1</vt:lpstr>
      <vt:lpstr>Data Chat</vt:lpstr>
      <vt:lpstr>Data Chat</vt:lpstr>
      <vt:lpstr>Data Chat</vt:lpstr>
      <vt:lpstr>Statistics</vt:lpstr>
      <vt:lpstr>Statistic Analysis</vt:lpstr>
      <vt:lpstr>Statistics in Manufacturing</vt:lpstr>
      <vt:lpstr>Statistic Analysis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Practice</vt:lpstr>
      <vt:lpstr>Computers &amp;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and processing of information Unit 4, Lesson 5</dc:title>
  <dc:creator>Amy</dc:creator>
  <cp:lastModifiedBy>Shelli Meade</cp:lastModifiedBy>
  <cp:revision>40</cp:revision>
  <dcterms:created xsi:type="dcterms:W3CDTF">2011-06-16T01:49:19Z</dcterms:created>
  <dcterms:modified xsi:type="dcterms:W3CDTF">2012-05-08T17:44:16Z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ipad-notebook</vt:lpwstr>
  </property>
  <property fmtid="{D5CDD505-2E9C-101B-9397-08002B2CF9AE}" pid="4" name="ArticulateGUID">
    <vt:lpwstr>44672A73-E5F8-488A-BDEC-93502AEEDFA4</vt:lpwstr>
  </property>
  <property fmtid="{D5CDD505-2E9C-101B-9397-08002B2CF9AE}" pid="5" name="ArticulateProjectFull">
    <vt:lpwstr>C:\Users\Tom\Desktop\ipad-notebook\notepad-template.ppta</vt:lpwstr>
  </property>
</Properties>
</file>