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  <p:sldMasterId id="2147483664" r:id="rId3"/>
  </p:sldMasterIdLst>
  <p:notesMasterIdLst>
    <p:notesMasterId r:id="rId14"/>
  </p:notesMasterIdLst>
  <p:handoutMasterIdLst>
    <p:handoutMasterId r:id="rId15"/>
  </p:handoutMasterIdLst>
  <p:sldIdLst>
    <p:sldId id="265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ie de la Paz" initials="KB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80" d="100"/>
          <a:sy n="80" d="100"/>
        </p:scale>
        <p:origin x="-86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7"/>
  <c:chart>
    <c:autoTitleDeleted val="1"/>
    <c:plotArea>
      <c:layout/>
      <c:lineChart>
        <c:grouping val="standard"/>
        <c:ser>
          <c:idx val="0"/>
          <c:order val="0"/>
          <c:marker>
            <c:symbol val="none"/>
          </c:marker>
          <c:val>
            <c:numRef>
              <c:f>Sheet1!$B$1:$B$10</c:f>
              <c:numCache>
                <c:formatCode>General</c:formatCode>
                <c:ptCount val="10"/>
                <c:pt idx="0">
                  <c:v>2.7182818284590451</c:v>
                </c:pt>
                <c:pt idx="1">
                  <c:v>7.3890560989306504</c:v>
                </c:pt>
                <c:pt idx="2">
                  <c:v>20.085536923187618</c:v>
                </c:pt>
                <c:pt idx="3">
                  <c:v>54.598150033144286</c:v>
                </c:pt>
                <c:pt idx="4">
                  <c:v>148.4131591025764</c:v>
                </c:pt>
                <c:pt idx="5">
                  <c:v>403.4287934927346</c:v>
                </c:pt>
                <c:pt idx="6">
                  <c:v>1096.6331584284578</c:v>
                </c:pt>
                <c:pt idx="7">
                  <c:v>2980.9579870417292</c:v>
                </c:pt>
                <c:pt idx="8">
                  <c:v>8103.0839275753842</c:v>
                </c:pt>
                <c:pt idx="9">
                  <c:v>22026.465794806725</c:v>
                </c:pt>
              </c:numCache>
            </c:numRef>
          </c:val>
        </c:ser>
        <c:dLbls/>
        <c:marker val="1"/>
        <c:axId val="68233088"/>
        <c:axId val="68234624"/>
      </c:lineChart>
      <c:catAx>
        <c:axId val="68233088"/>
        <c:scaling>
          <c:orientation val="minMax"/>
        </c:scaling>
        <c:delete val="1"/>
        <c:axPos val="b"/>
        <c:tickLblPos val="none"/>
        <c:crossAx val="68234624"/>
        <c:crosses val="autoZero"/>
        <c:auto val="1"/>
        <c:lblAlgn val="ctr"/>
        <c:lblOffset val="100"/>
      </c:catAx>
      <c:valAx>
        <c:axId val="68234624"/>
        <c:scaling>
          <c:orientation val="minMax"/>
        </c:scaling>
        <c:delete val="1"/>
        <c:axPos val="l"/>
        <c:numFmt formatCode="General" sourceLinked="1"/>
        <c:tickLblPos val="none"/>
        <c:crossAx val="68233088"/>
        <c:crosses val="autoZero"/>
        <c:crossBetween val="between"/>
      </c:valAx>
    </c:plotArea>
    <c:plotVisOnly val="1"/>
    <c:dispBlanksAs val="gap"/>
  </c:chart>
  <c:externalData r:id="rId1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07-15T10:47:30.683" idx="1">
    <p:pos x="10" y="10"/>
    <p:text>Olds? Shoudn't it be Oldsmobile?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BD759-015F-406A-8060-9FFD184D962A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BB0B1-5E4C-4DA6-93B9-97D36B9667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4996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02169-EC7F-4E3E-A92A-1EEA2555F2C8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12166-EC86-4EFF-8CAE-510B04727B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7955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469443"/>
            <a:ext cx="4919663" cy="67455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200" smtClean="0">
                <a:solidFill>
                  <a:srgbClr val="000000"/>
                </a:solidFill>
              </a:rPr>
              <a:t>© International Technology Education Assoc</a:t>
            </a: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92726" y="8619344"/>
            <a:ext cx="1266825" cy="29980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000000"/>
                </a:solidFill>
              </a:rPr>
              <a:t>Slide #</a:t>
            </a:r>
            <a:fld id="{EAA47407-66B5-42AB-BB3E-9EC0EBA0A771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3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04863" y="447675"/>
            <a:ext cx="5299075" cy="3975100"/>
          </a:xfrm>
          <a:ln/>
        </p:spPr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9" y="4572000"/>
            <a:ext cx="5888037" cy="3747541"/>
          </a:xfrm>
          <a:noFill/>
          <a:ln/>
        </p:spPr>
        <p:txBody>
          <a:bodyPr/>
          <a:lstStyle/>
          <a:p>
            <a:pPr eaLnBrk="1" hangingPunct="1"/>
            <a:r>
              <a:rPr lang="en-US" b="1" dirty="0" smtClean="0"/>
              <a:t>TITLE SLIDE</a:t>
            </a:r>
          </a:p>
          <a:p>
            <a:pPr eaLnBrk="1" hangingPunct="1"/>
            <a:r>
              <a:rPr lang="en-US" dirty="0" smtClean="0"/>
              <a:t>On this slide, specialists should insert the logo of the agency where you are visiting.  This is usually accessed from the website.  When arranging the speaking engagement, ask for a </a:t>
            </a:r>
            <a:r>
              <a:rPr lang="en-US" dirty="0" err="1" smtClean="0"/>
              <a:t>tif</a:t>
            </a:r>
            <a:r>
              <a:rPr lang="en-US" dirty="0" smtClean="0"/>
              <a:t> or jpg of the logo.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b="1" dirty="0" smtClean="0"/>
              <a:t>POST TITLE SLIDE:</a:t>
            </a:r>
          </a:p>
          <a:p>
            <a:pPr eaLnBrk="1" hangingPunct="1"/>
            <a:r>
              <a:rPr lang="en-US" dirty="0" smtClean="0"/>
              <a:t>When arriving at the workshop site, this slide should be on the screen approximately 10 – 15 minutes before the workshop begins. 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b="1" dirty="0" smtClean="0"/>
              <a:t>SPECIAL NOTE:</a:t>
            </a:r>
            <a:endParaRPr lang="en-US" dirty="0" smtClean="0"/>
          </a:p>
          <a:p>
            <a:pPr eaLnBrk="1" hangingPunct="1"/>
            <a:r>
              <a:rPr lang="en-US" dirty="0" smtClean="0"/>
              <a:t>We are now the STEM Center for Teaching &amp; Learning.  Our focus is on </a:t>
            </a:r>
            <a:r>
              <a:rPr lang="en-US" u="sng" dirty="0" smtClean="0"/>
              <a:t>teaching and learning</a:t>
            </a:r>
            <a:r>
              <a:rPr lang="en-US" dirty="0" smtClean="0"/>
              <a:t>.</a:t>
            </a:r>
            <a:endParaRPr lang="en-US" b="1" dirty="0" smtClean="0"/>
          </a:p>
        </p:txBody>
      </p:sp>
      <p:sp>
        <p:nvSpPr>
          <p:cNvPr id="13318" name="Date Placeholder 5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12/01/2009</a:t>
            </a:r>
          </a:p>
        </p:txBody>
      </p:sp>
      <p:sp>
        <p:nvSpPr>
          <p:cNvPr id="13319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STEMCenter for Teaching &amp; Learning™      Engineering byDesign™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5663" y="523875"/>
            <a:ext cx="5299075" cy="3973513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49225" y="8244590"/>
            <a:ext cx="4919663" cy="67455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200" smtClean="0">
                <a:solidFill>
                  <a:srgbClr val="000000"/>
                </a:solidFill>
              </a:rPr>
              <a:t>© International Technology Education Assoc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92726" y="8619344"/>
            <a:ext cx="1266825" cy="29980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000000"/>
                </a:solidFill>
              </a:rPr>
              <a:t>Slide #</a:t>
            </a:r>
            <a:fld id="{2CA0069F-9A0F-4854-B694-EA458AB868E3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5366" name="Date Placeholder 5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12/01/2009</a:t>
            </a:r>
          </a:p>
        </p:txBody>
      </p:sp>
      <p:sp>
        <p:nvSpPr>
          <p:cNvPr id="15367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STEMCenter for Teaching &amp; Learning™      Engineering byDesign™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on data point or data description to move to section in PowerPoint.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12166-EC86-4EFF-8CAE-510B04727BE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Explain the difference between invention (completely</a:t>
            </a:r>
            <a:r>
              <a:rPr lang="en-US" baseline="0" dirty="0" smtClean="0"/>
              <a:t> new product) and innovation (an improvement on a product).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12166-EC86-4EFF-8CAE-510B04727BE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12166-EC86-4EFF-8CAE-510B04727BE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12166-EC86-4EFF-8CAE-510B04727BE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12166-EC86-4EFF-8CAE-510B04727BE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12166-EC86-4EFF-8CAE-510B04727BE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12166-EC86-4EFF-8CAE-510B04727BE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research can be assigned as a homework assignment or appropriate</a:t>
            </a:r>
            <a:r>
              <a:rPr lang="en-US" baseline="0" dirty="0" smtClean="0"/>
              <a:t> articles could be provided or time in a computer lab to research online.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12166-EC86-4EFF-8CAE-510B04727BE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13" descr="EbD 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6128183"/>
            <a:ext cx="990600" cy="729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6" descr="ITEEA-194_295 logo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6370638"/>
            <a:ext cx="10668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1FAF-07EB-4EED-8478-657D05275725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17DD-1D89-4AA6-A049-CD2D5952E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1FAF-07EB-4EED-8478-657D05275725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17DD-1D89-4AA6-A049-CD2D5952E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12/01-2009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 STEMCenter for Teaching and Learning™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998FD-E6DF-4714-856D-30AF140F09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12/01-2009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 STEMCenter for Teaching and Learning™ 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D36FF-389D-440C-8C03-3F707E288C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stretch>
              <a:fillRect/>
            </a:stretch>
          </a:blipFill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1FAF-07EB-4EED-8478-657D05275725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17DD-1D89-4AA6-A049-CD2D5952E34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3" descr="EbD 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6128183"/>
            <a:ext cx="990600" cy="729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6" descr="ITEEA-194_295 logo.jpg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6370638"/>
            <a:ext cx="10668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1FAF-07EB-4EED-8478-657D05275725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17DD-1D89-4AA6-A049-CD2D5952E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1FAF-07EB-4EED-8478-657D05275725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17DD-1D89-4AA6-A049-CD2D5952E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1FAF-07EB-4EED-8478-657D05275725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17DD-1D89-4AA6-A049-CD2D5952E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1FAF-07EB-4EED-8478-657D05275725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17DD-1D89-4AA6-A049-CD2D5952E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1FAF-07EB-4EED-8478-657D05275725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17DD-1D89-4AA6-A049-CD2D5952E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1FAF-07EB-4EED-8478-657D05275725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17DD-1D89-4AA6-A049-CD2D5952E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1FAF-07EB-4EED-8478-657D05275725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17DD-1D89-4AA6-A049-CD2D5952E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D1FAF-07EB-4EED-8478-657D05275725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E17DD-1D89-4AA6-A049-CD2D5952E3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7" descr="Copyright 2011 ITEEA and STEM CTL"/>
          <p:cNvSpPr txBox="1">
            <a:spLocks noChangeArrowheads="1"/>
          </p:cNvSpPr>
          <p:nvPr userDrawn="1"/>
        </p:nvSpPr>
        <p:spPr>
          <a:xfrm>
            <a:off x="2514600" y="6324600"/>
            <a:ext cx="3733800" cy="5334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2011 International Technology and Engineering Educators Association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STEM</a:t>
            </a:r>
            <a:r>
              <a:rPr kumimoji="0" lang="en-US" sz="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</a:t>
            </a:r>
            <a:r>
              <a:rPr kumimoji="0" lang="en-US" sz="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Center</a:t>
            </a:r>
            <a:r>
              <a: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Teaching and Learning™</a:t>
            </a:r>
          </a:p>
          <a:p>
            <a:pPr marL="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Foundations of Technology, Third Edition / Technology, Engineering, and Design</a:t>
            </a:r>
            <a:endParaRPr kumimoji="0" lang="en-US" sz="800" b="0" i="1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E4F5FE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389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9389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12/01-2009</a:t>
            </a:r>
          </a:p>
        </p:txBody>
      </p:sp>
      <p:sp>
        <p:nvSpPr>
          <p:cNvPr id="2938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© STEMCenter for Teaching and Learning™ </a:t>
            </a:r>
          </a:p>
        </p:txBody>
      </p:sp>
      <p:sp>
        <p:nvSpPr>
          <p:cNvPr id="29389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EB0992-9962-457F-921E-61BAC8E74A1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E4F5FE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389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9389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12/01-2009</a:t>
            </a:r>
          </a:p>
        </p:txBody>
      </p:sp>
      <p:sp>
        <p:nvSpPr>
          <p:cNvPr id="2938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© STEMCenter for Teaching and Learning™ </a:t>
            </a:r>
          </a:p>
        </p:txBody>
      </p:sp>
      <p:sp>
        <p:nvSpPr>
          <p:cNvPr id="29389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EB0992-9962-457F-921E-61BAC8E74A1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10.jpeg"/><Relationship Id="rId7" Type="http://schemas.openxmlformats.org/officeDocument/2006/relationships/slide" Target="slide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819400"/>
            <a:ext cx="8686800" cy="1219200"/>
          </a:xfrm>
        </p:spPr>
        <p:txBody>
          <a:bodyPr/>
          <a:lstStyle/>
          <a:p>
            <a:pPr algn="ctr" eaLnBrk="1" hangingPunct="1">
              <a:spcAft>
                <a:spcPts val="1200"/>
              </a:spcAft>
            </a:pPr>
            <a:r>
              <a:rPr lang="en-US" sz="2800" b="1" i="1" dirty="0" smtClean="0">
                <a:solidFill>
                  <a:srgbClr val="0000FF"/>
                </a:solidFill>
                <a:latin typeface="GillSans" pitchFamily="34" charset="0"/>
              </a:rPr>
              <a:t>[Foundations of Technology, Third Edition</a:t>
            </a:r>
            <a:br>
              <a:rPr lang="en-US" sz="2800" b="1" i="1" dirty="0" smtClean="0">
                <a:solidFill>
                  <a:srgbClr val="0000FF"/>
                </a:solidFill>
                <a:latin typeface="GillSans" pitchFamily="34" charset="0"/>
              </a:rPr>
            </a:br>
            <a:r>
              <a:rPr lang="en-US" sz="2800" b="1" i="1" dirty="0" smtClean="0">
                <a:solidFill>
                  <a:srgbClr val="0000FF"/>
                </a:solidFill>
                <a:latin typeface="GillSans" pitchFamily="34" charset="0"/>
              </a:rPr>
              <a:t>Technology, Engineering, and Design</a:t>
            </a:r>
            <a:endParaRPr lang="en-US" sz="3600" b="1" i="1" dirty="0" smtClean="0">
              <a:solidFill>
                <a:srgbClr val="309828"/>
              </a:solidFill>
              <a:latin typeface="GillSans" pitchFamily="34" charset="0"/>
            </a:endParaRPr>
          </a:p>
        </p:txBody>
      </p:sp>
      <p:pic>
        <p:nvPicPr>
          <p:cNvPr id="9219" name="Picture 9" descr="100_0622.JPG"/>
          <p:cNvPicPr>
            <a:picLocks noChangeAspect="1"/>
          </p:cNvPicPr>
          <p:nvPr/>
        </p:nvPicPr>
        <p:blipFill>
          <a:blip r:embed="rId3" cstate="print"/>
          <a:srcRect l="13043" t="9525"/>
          <a:stretch>
            <a:fillRect/>
          </a:stretch>
        </p:blipFill>
        <p:spPr bwMode="auto">
          <a:xfrm>
            <a:off x="6897688" y="0"/>
            <a:ext cx="22463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10" descr="thebaynet_nasaembed200girl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5303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11" descr="dec-13-schools-014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0"/>
            <a:ext cx="209708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2" descr="2students MS.JPG"/>
          <p:cNvPicPr>
            <a:picLocks noChangeAspect="1"/>
          </p:cNvPicPr>
          <p:nvPr/>
        </p:nvPicPr>
        <p:blipFill>
          <a:blip r:embed="rId6" cstate="print"/>
          <a:srcRect l="9782" r="11957"/>
          <a:stretch>
            <a:fillRect/>
          </a:stretch>
        </p:blipFill>
        <p:spPr bwMode="auto">
          <a:xfrm>
            <a:off x="1524000" y="0"/>
            <a:ext cx="1828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7" descr="Diverse group presenting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52800" y="0"/>
            <a:ext cx="18319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Connector 14"/>
          <p:cNvCxnSpPr/>
          <p:nvPr/>
        </p:nvCxnSpPr>
        <p:spPr bwMode="auto">
          <a:xfrm>
            <a:off x="0" y="1752600"/>
            <a:ext cx="91440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9225" name="Picture 13" descr="EbD logo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33800" y="1600200"/>
            <a:ext cx="16764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482600" y="6235700"/>
            <a:ext cx="4419600" cy="533400"/>
          </a:xfrm>
          <a:noFill/>
        </p:spPr>
        <p:txBody>
          <a:bodyPr/>
          <a:lstStyle/>
          <a:p>
            <a:pPr algn="l"/>
            <a:r>
              <a:rPr lang="en-US" sz="800" i="1" dirty="0" smtClean="0">
                <a:solidFill>
                  <a:srgbClr val="000000"/>
                </a:solidFill>
              </a:rPr>
              <a:t>© 2011 International Technology and Engineering Educators Association</a:t>
            </a:r>
          </a:p>
          <a:p>
            <a:pPr algn="l"/>
            <a:r>
              <a:rPr lang="en-US" sz="800" i="1" dirty="0" smtClean="0">
                <a:solidFill>
                  <a:srgbClr val="000000"/>
                </a:solidFill>
              </a:rPr>
              <a:t>    </a:t>
            </a:r>
            <a:r>
              <a:rPr lang="en-US" sz="800" b="1" dirty="0" err="1" smtClean="0">
                <a:solidFill>
                  <a:srgbClr val="C00000"/>
                </a:solidFill>
              </a:rPr>
              <a:t>STEM</a:t>
            </a:r>
            <a:r>
              <a:rPr lang="en-US" sz="800" b="1" dirty="0" err="1" smtClean="0">
                <a:solidFill>
                  <a:srgbClr val="000000"/>
                </a:solidFill>
                <a:sym typeface="Wingdings" pitchFamily="2" charset="2"/>
              </a:rPr>
              <a:t></a:t>
            </a:r>
            <a:r>
              <a:rPr lang="en-US" sz="800" b="1" dirty="0" err="1" smtClean="0">
                <a:solidFill>
                  <a:srgbClr val="009900"/>
                </a:solidFill>
              </a:rPr>
              <a:t>Center</a:t>
            </a:r>
            <a:r>
              <a:rPr lang="en-US" sz="800" b="1" dirty="0" smtClean="0">
                <a:solidFill>
                  <a:srgbClr val="009900"/>
                </a:solidFill>
              </a:rPr>
              <a:t> for Teaching and Learning™</a:t>
            </a:r>
          </a:p>
          <a:p>
            <a:pPr algn="l"/>
            <a:r>
              <a:rPr lang="en-US" sz="800" b="1" i="1" dirty="0" smtClean="0">
                <a:solidFill>
                  <a:srgbClr val="0000FF"/>
                </a:solidFill>
              </a:rPr>
              <a:t>    [Name of Course Guide]</a:t>
            </a:r>
            <a:endParaRPr lang="en-US" sz="800" i="1" dirty="0" smtClean="0">
              <a:solidFill>
                <a:srgbClr val="0000FF"/>
              </a:solidFill>
            </a:endParaRPr>
          </a:p>
          <a:p>
            <a:pPr algn="l"/>
            <a:endParaRPr lang="en-US" sz="800" dirty="0" smtClean="0">
              <a:solidFill>
                <a:srgbClr val="000000"/>
              </a:solidFill>
            </a:endParaRPr>
          </a:p>
        </p:txBody>
      </p:sp>
      <p:pic>
        <p:nvPicPr>
          <p:cNvPr id="9227" name="Picture 16" descr="ITEEA-194_295 logo.jp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31100" y="6297613"/>
            <a:ext cx="10668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228600" y="41910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fontAlgn="base"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1400" b="1" i="1" kern="0" dirty="0">
                <a:solidFill>
                  <a:srgbClr val="CC0000"/>
                </a:solidFill>
                <a:latin typeface="GillSans" pitchFamily="34" charset="0"/>
              </a:rPr>
              <a:t/>
            </a:r>
            <a:br>
              <a:rPr lang="en-US" sz="1400" b="1" i="1" kern="0" dirty="0">
                <a:solidFill>
                  <a:srgbClr val="CC0000"/>
                </a:solidFill>
                <a:latin typeface="GillSans" pitchFamily="34" charset="0"/>
              </a:rPr>
            </a:br>
            <a:r>
              <a:rPr lang="en-US" sz="2000" b="1" kern="0" dirty="0" smtClean="0">
                <a:solidFill>
                  <a:srgbClr val="309828"/>
                </a:solidFill>
                <a:latin typeface="GillSans" pitchFamily="34" charset="0"/>
              </a:rPr>
              <a:t>Presentation 1.1.1</a:t>
            </a:r>
            <a:endParaRPr lang="en-US" sz="3600" b="1" kern="0" dirty="0">
              <a:solidFill>
                <a:srgbClr val="309828"/>
              </a:solidFill>
              <a:latin typeface="GillSans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6705600" cy="665163"/>
          </a:xfrm>
        </p:spPr>
        <p:txBody>
          <a:bodyPr/>
          <a:lstStyle/>
          <a:p>
            <a:pPr algn="ctr">
              <a:defRPr/>
            </a:pPr>
            <a:r>
              <a:rPr lang="en-US" sz="3400" b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References</a:t>
            </a:r>
            <a:endParaRPr lang="en-US" sz="3400" b="1" dirty="0">
              <a:solidFill>
                <a:srgbClr val="33CC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153400" cy="4343400"/>
          </a:xfrm>
        </p:spPr>
        <p:txBody>
          <a:bodyPr/>
          <a:lstStyle/>
          <a:p>
            <a:pPr marL="458788" indent="-458788">
              <a:spcBef>
                <a:spcPts val="1200"/>
              </a:spcBef>
              <a:buClr>
                <a:srgbClr val="800000"/>
              </a:buClr>
              <a:buNone/>
              <a:defRPr/>
            </a:pPr>
            <a:endParaRPr lang="en-US" sz="240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304800" y="1066800"/>
            <a:ext cx="8153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482600" y="6235700"/>
            <a:ext cx="4419600" cy="533400"/>
          </a:xfrm>
          <a:noFill/>
        </p:spPr>
        <p:txBody>
          <a:bodyPr/>
          <a:lstStyle/>
          <a:p>
            <a:pPr algn="l"/>
            <a:r>
              <a:rPr lang="en-US" sz="800" i="1" dirty="0" smtClean="0">
                <a:solidFill>
                  <a:srgbClr val="000000"/>
                </a:solidFill>
              </a:rPr>
              <a:t>© 2011 International Technology and Engineering Educators Association</a:t>
            </a:r>
          </a:p>
          <a:p>
            <a:pPr algn="l"/>
            <a:r>
              <a:rPr lang="en-US" sz="800" i="1" dirty="0" smtClean="0">
                <a:solidFill>
                  <a:srgbClr val="000000"/>
                </a:solidFill>
              </a:rPr>
              <a:t>    </a:t>
            </a:r>
            <a:r>
              <a:rPr lang="en-US" sz="800" b="1" dirty="0" err="1" smtClean="0">
                <a:solidFill>
                  <a:srgbClr val="C00000"/>
                </a:solidFill>
              </a:rPr>
              <a:t>STEM</a:t>
            </a:r>
            <a:r>
              <a:rPr lang="en-US" sz="800" b="1" dirty="0" err="1" smtClean="0">
                <a:solidFill>
                  <a:srgbClr val="000000"/>
                </a:solidFill>
                <a:sym typeface="Wingdings" pitchFamily="2" charset="2"/>
              </a:rPr>
              <a:t></a:t>
            </a:r>
            <a:r>
              <a:rPr lang="en-US" sz="800" b="1" dirty="0" err="1" smtClean="0">
                <a:solidFill>
                  <a:srgbClr val="009900"/>
                </a:solidFill>
              </a:rPr>
              <a:t>Center</a:t>
            </a:r>
            <a:r>
              <a:rPr lang="en-US" sz="800" b="1" dirty="0" smtClean="0">
                <a:solidFill>
                  <a:srgbClr val="009900"/>
                </a:solidFill>
              </a:rPr>
              <a:t> for Teaching and Learning™</a:t>
            </a:r>
          </a:p>
          <a:p>
            <a:pPr algn="l"/>
            <a:r>
              <a:rPr lang="en-US" sz="800" b="1" i="1" dirty="0" smtClean="0">
                <a:solidFill>
                  <a:srgbClr val="0000FF"/>
                </a:solidFill>
              </a:rPr>
              <a:t>    [Name of Course Guide]</a:t>
            </a:r>
            <a:endParaRPr lang="en-US" sz="800" i="1" dirty="0" smtClean="0">
              <a:solidFill>
                <a:srgbClr val="0000FF"/>
              </a:solidFill>
            </a:endParaRPr>
          </a:p>
          <a:p>
            <a:pPr algn="l"/>
            <a:endParaRPr lang="en-US" sz="800" dirty="0" smtClean="0">
              <a:solidFill>
                <a:srgbClr val="000000"/>
              </a:solidFill>
            </a:endParaRPr>
          </a:p>
        </p:txBody>
      </p:sp>
      <p:pic>
        <p:nvPicPr>
          <p:cNvPr id="11270" name="Picture 7" descr="EbD 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0325"/>
            <a:ext cx="16764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9" descr="ITEEA-194_295 logo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31100" y="6297613"/>
            <a:ext cx="10668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 rot="5400000">
            <a:off x="1673611" y="-626279"/>
            <a:ext cx="5777309" cy="8096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81000" y="5486400"/>
            <a:ext cx="8382000" cy="49244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/>
              <a:t>Evolutionary Nature of Technology</a:t>
            </a:r>
            <a:endParaRPr lang="en-US" sz="2600" dirty="0"/>
          </a:p>
        </p:txBody>
      </p:sp>
      <p:graphicFrame>
        <p:nvGraphicFramePr>
          <p:cNvPr id="10" name="Chart 9"/>
          <p:cNvGraphicFramePr/>
          <p:nvPr/>
        </p:nvGraphicFramePr>
        <p:xfrm>
          <a:off x="533400" y="457200"/>
          <a:ext cx="8077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Multiply 10">
            <a:hlinkClick r:id="rId5" action="ppaction://hlinksldjump"/>
          </p:cNvPr>
          <p:cNvSpPr/>
          <p:nvPr/>
        </p:nvSpPr>
        <p:spPr>
          <a:xfrm>
            <a:off x="1447800" y="4724400"/>
            <a:ext cx="685800" cy="762000"/>
          </a:xfrm>
          <a:prstGeom prst="mathMultiply">
            <a:avLst/>
          </a:prstGeom>
          <a:solidFill>
            <a:srgbClr val="558ED5">
              <a:alpha val="49020"/>
            </a:srgb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ultiply 11">
            <a:hlinkClick r:id="rId6" action="ppaction://hlinksldjump"/>
          </p:cNvPr>
          <p:cNvSpPr/>
          <p:nvPr/>
        </p:nvSpPr>
        <p:spPr>
          <a:xfrm>
            <a:off x="4114800" y="4648200"/>
            <a:ext cx="685800" cy="762000"/>
          </a:xfrm>
          <a:prstGeom prst="mathMultiply">
            <a:avLst/>
          </a:prstGeom>
          <a:solidFill>
            <a:srgbClr val="558ED5">
              <a:alpha val="49020"/>
            </a:srgb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ultiply 12">
            <a:hlinkClick r:id="rId7" action="ppaction://hlinksldjump"/>
          </p:cNvPr>
          <p:cNvSpPr/>
          <p:nvPr/>
        </p:nvSpPr>
        <p:spPr>
          <a:xfrm>
            <a:off x="6477000" y="3810000"/>
            <a:ext cx="685800" cy="762000"/>
          </a:xfrm>
          <a:prstGeom prst="mathMultiply">
            <a:avLst/>
          </a:prstGeom>
          <a:solidFill>
            <a:srgbClr val="558ED5">
              <a:alpha val="49020"/>
            </a:srgb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ultiply 13">
            <a:hlinkClick r:id="rId8" action="ppaction://hlinksldjump"/>
          </p:cNvPr>
          <p:cNvSpPr/>
          <p:nvPr/>
        </p:nvSpPr>
        <p:spPr>
          <a:xfrm>
            <a:off x="7467600" y="1676400"/>
            <a:ext cx="685800" cy="762000"/>
          </a:xfrm>
          <a:prstGeom prst="mathMultiply">
            <a:avLst/>
          </a:prstGeom>
          <a:solidFill>
            <a:srgbClr val="558ED5">
              <a:alpha val="49020"/>
            </a:srgb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5" action="ppaction://hlinksldjump"/>
          </p:cNvPr>
          <p:cNvSpPr txBox="1"/>
          <p:nvPr/>
        </p:nvSpPr>
        <p:spPr>
          <a:xfrm rot="16200000">
            <a:off x="419101" y="3038236"/>
            <a:ext cx="2743199" cy="476726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</a:rPr>
              <a:t>Evolution of Products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hlinkClick r:id="rId6" action="ppaction://hlinksldjump"/>
          </p:cNvPr>
          <p:cNvSpPr txBox="1"/>
          <p:nvPr/>
        </p:nvSpPr>
        <p:spPr>
          <a:xfrm rot="16200000">
            <a:off x="3012133" y="2847737"/>
            <a:ext cx="2971802" cy="476726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</a:rPr>
              <a:t>Case Study: Automobile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hlinkClick r:id="rId8" action="ppaction://hlinksldjump"/>
          </p:cNvPr>
          <p:cNvSpPr txBox="1"/>
          <p:nvPr/>
        </p:nvSpPr>
        <p:spPr>
          <a:xfrm rot="16200000">
            <a:off x="7012632" y="752236"/>
            <a:ext cx="1524001" cy="476726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</a:rPr>
              <a:t>Reflection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hlinkClick r:id="rId7" action="ppaction://hlinksldjump"/>
          </p:cNvPr>
          <p:cNvSpPr txBox="1"/>
          <p:nvPr/>
        </p:nvSpPr>
        <p:spPr>
          <a:xfrm rot="16200000">
            <a:off x="6008489" y="2847736"/>
            <a:ext cx="1600201" cy="476726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</a:rPr>
              <a:t>Computers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3" cstate="print"/>
            <a:stretch>
              <a:fillRect/>
            </a:stretch>
          </a:blipFill>
        </p:spPr>
        <p:txBody>
          <a:bodyPr/>
          <a:lstStyle/>
          <a:p>
            <a:pPr algn="l"/>
            <a:r>
              <a:rPr lang="en-US" dirty="0" smtClean="0"/>
              <a:t>Evolution of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" lvl="0" indent="-3175">
              <a:buNone/>
            </a:pPr>
            <a:r>
              <a:rPr lang="en-US" dirty="0" smtClean="0"/>
              <a:t>Most technological development has been evolutionary, the result of a series of refinements to a basic invention.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Invention vs. Innovation</a:t>
            </a:r>
            <a:endParaRPr lang="en-US" dirty="0"/>
          </a:p>
        </p:txBody>
      </p:sp>
      <p:pic>
        <p:nvPicPr>
          <p:cNvPr id="10" name="Picture 9" descr="timeline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55276" y="1371600"/>
            <a:ext cx="8088724" cy="4931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3" cstate="print"/>
            <a:stretch>
              <a:fillRect/>
            </a:stretch>
          </a:blipFill>
        </p:spPr>
        <p:txBody>
          <a:bodyPr/>
          <a:lstStyle/>
          <a:p>
            <a:pPr algn="l"/>
            <a:r>
              <a:rPr lang="en-US" dirty="0" smtClean="0"/>
              <a:t>A Case Study in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Automobile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In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1901</a:t>
            </a:r>
            <a:r>
              <a:rPr lang="en-US" dirty="0" smtClean="0"/>
              <a:t>, the Olds automobile factory began production with a three-horsepower Oldsmobile for $650.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In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1902</a:t>
            </a:r>
            <a:r>
              <a:rPr lang="en-US" dirty="0" smtClean="0"/>
              <a:t>, standard brake drums were invented, the basis for today’s disc brakes.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In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1908</a:t>
            </a:r>
            <a:r>
              <a:rPr lang="en-US" dirty="0" smtClean="0"/>
              <a:t>, Henry Ford mass-produced the Model T Ford.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Case Study in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In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1911</a:t>
            </a:r>
            <a:r>
              <a:rPr lang="en-US" dirty="0" smtClean="0"/>
              <a:t>, the electric starter was invented.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In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1914</a:t>
            </a:r>
            <a:r>
              <a:rPr lang="en-US" dirty="0" smtClean="0"/>
              <a:t>, Dodge introduced the first full-steel body.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In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1919</a:t>
            </a:r>
            <a:r>
              <a:rPr lang="en-US" dirty="0" smtClean="0"/>
              <a:t>, the first single pedal to operate the four-wheel brakes was added.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In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1926</a:t>
            </a:r>
            <a:r>
              <a:rPr lang="en-US" dirty="0" smtClean="0"/>
              <a:t>, the first power steering system using hydraulics became available.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Case Study in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1939,</a:t>
            </a:r>
            <a:r>
              <a:rPr lang="en-US" dirty="0" smtClean="0"/>
              <a:t> the first air conditioning units were added.</a:t>
            </a:r>
          </a:p>
          <a:p>
            <a:r>
              <a:rPr lang="en-US" dirty="0" smtClean="0"/>
              <a:t>In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1966</a:t>
            </a:r>
            <a:r>
              <a:rPr lang="en-US" dirty="0" smtClean="0"/>
              <a:t>, a electronic fuel injection system was developed in Britain.</a:t>
            </a:r>
          </a:p>
          <a:p>
            <a:r>
              <a:rPr lang="en-US" dirty="0" smtClean="0"/>
              <a:t>In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1992,</a:t>
            </a:r>
            <a:r>
              <a:rPr lang="en-US" dirty="0" smtClean="0"/>
              <a:t> the government supports alternative- energy-fuel vehicles.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pic>
        <p:nvPicPr>
          <p:cNvPr id="10" name="Picture 9" descr="timeline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55276" y="1371600"/>
            <a:ext cx="8088724" cy="4931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§"/>
            </a:pPr>
            <a:r>
              <a:rPr lang="en-US" dirty="0" smtClean="0"/>
              <a:t>How does the example of the automobile support the statement that most technological development has been evolutionary, the result of a series of refinements to a basic invention?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What was the basic invention that has evolved into the modern automobile?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 smtClean="0"/>
              <a:t>What is the future of automobile innovation? </a:t>
            </a:r>
          </a:p>
          <a:p>
            <a:endParaRPr lang="en-US" dirty="0"/>
          </a:p>
        </p:txBody>
      </p:sp>
      <p:pic>
        <p:nvPicPr>
          <p:cNvPr id="10" name="Picture 9" descr="timeline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0" y="914400"/>
            <a:ext cx="8088724" cy="4931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Computers are another example of the evolutionary nature of technology. </a:t>
            </a:r>
          </a:p>
          <a:p>
            <a:pPr lvl="0">
              <a:buNone/>
            </a:pPr>
            <a:r>
              <a:rPr lang="en-US" dirty="0" smtClean="0"/>
              <a:t>Computers have become invaluable in science, mathematics, and technology because they speed up and extend people’s ability to collect, store, compile, and analyze data; prepare research reports, and share data and ideas with investigators all over the world.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Research the evolution of computers using the resources provided to you. Be prepared to share with a classmate:</a:t>
            </a:r>
          </a:p>
          <a:p>
            <a:pPr marL="800100"/>
            <a:r>
              <a:rPr lang="en-US" dirty="0" smtClean="0"/>
              <a:t>the original invention from which the computer has evolved</a:t>
            </a:r>
          </a:p>
          <a:p>
            <a:pPr marL="800100"/>
            <a:r>
              <a:rPr lang="en-US" dirty="0" smtClean="0"/>
              <a:t>five different significant events in the evolution of the computer </a:t>
            </a:r>
          </a:p>
        </p:txBody>
      </p:sp>
      <p:pic>
        <p:nvPicPr>
          <p:cNvPr id="10" name="Picture 9" descr="timeline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55276" y="1143000"/>
            <a:ext cx="8088724" cy="4931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586</Words>
  <Application>Microsoft Office PowerPoint</Application>
  <PresentationFormat>On-screen Show (4:3)</PresentationFormat>
  <Paragraphs>70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1_Profile</vt:lpstr>
      <vt:lpstr>Profile</vt:lpstr>
      <vt:lpstr>[Foundations of Technology, Third Edition Technology, Engineering, and Design</vt:lpstr>
      <vt:lpstr>Slide 2</vt:lpstr>
      <vt:lpstr>Evolution of Products</vt:lpstr>
      <vt:lpstr>A Case Study in Evolution</vt:lpstr>
      <vt:lpstr>A Case Study in Evolution</vt:lpstr>
      <vt:lpstr>A Case Study in Evolution</vt:lpstr>
      <vt:lpstr>Reflection</vt:lpstr>
      <vt:lpstr>Computers</vt:lpstr>
      <vt:lpstr>Computers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</dc:creator>
  <cp:lastModifiedBy>Shelli Meade</cp:lastModifiedBy>
  <cp:revision>23</cp:revision>
  <dcterms:created xsi:type="dcterms:W3CDTF">2011-06-28T01:08:23Z</dcterms:created>
  <dcterms:modified xsi:type="dcterms:W3CDTF">2012-06-09T12:33:44Z</dcterms:modified>
</cp:coreProperties>
</file>