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63" r:id="rId3"/>
    <p:sldId id="256" r:id="rId4"/>
    <p:sldId id="257" r:id="rId5"/>
    <p:sldId id="258" r:id="rId6"/>
    <p:sldId id="259" r:id="rId7"/>
    <p:sldId id="262" r:id="rId8"/>
    <p:sldId id="260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ie de la Paz" initials="KB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7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8-01T11:37:22.475" idx="2">
    <p:pos x="2700" y="3951"/>
    <p:text>remove spaces in title:
Third Edition/Technology
Please change master slide so that it corrects it in subsequent slides.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BB242-A28B-4A0B-839A-2D298C1D6AE2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7B988-AE2E-49D8-9AF2-A832A8A20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83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57874-EA79-49E0-BA66-23659F00BA2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90F5A-9337-43A7-BDEF-DD4B264E66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51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469443"/>
            <a:ext cx="4919663" cy="67455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000000"/>
                </a:solidFill>
              </a:rPr>
              <a:t>© International Technology Education Assoc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92726" y="8619344"/>
            <a:ext cx="1266825" cy="2998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000000"/>
                </a:solidFill>
              </a:rPr>
              <a:t>Slide #</a:t>
            </a:r>
            <a:fld id="{EAA47407-66B5-42AB-BB3E-9EC0EBA0A771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4863" y="447675"/>
            <a:ext cx="5299075" cy="3975100"/>
          </a:xfrm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9" y="4572000"/>
            <a:ext cx="5888037" cy="3747541"/>
          </a:xfrm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TITLE SLIDE</a:t>
            </a:r>
          </a:p>
          <a:p>
            <a:pPr eaLnBrk="1" hangingPunct="1"/>
            <a:r>
              <a:rPr lang="en-US" smtClean="0"/>
              <a:t>On this slide, specialists should insert the logo of the agency where you are visiting.  This is usually accessed from the website.  When arranging the speaking engagement, ask for a tif or jpg of the logo.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POST TITLE SLIDE:</a:t>
            </a:r>
          </a:p>
          <a:p>
            <a:pPr eaLnBrk="1" hangingPunct="1"/>
            <a:r>
              <a:rPr lang="en-US" smtClean="0"/>
              <a:t>When arriving at the workshop site, this slide should be on the screen approximately 10 – 15 minutes before the workshop begins.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SPECIAL NOTE:</a:t>
            </a:r>
            <a:endParaRPr lang="en-US" smtClean="0"/>
          </a:p>
          <a:p>
            <a:pPr eaLnBrk="1" hangingPunct="1"/>
            <a:r>
              <a:rPr lang="en-US" smtClean="0"/>
              <a:t>We are now the STEM Center for Teaching &amp; Learning.  Our focus is on </a:t>
            </a:r>
            <a:r>
              <a:rPr lang="en-US" u="sng" smtClean="0"/>
              <a:t>teaching and learning</a:t>
            </a:r>
            <a:r>
              <a:rPr lang="en-US" smtClean="0"/>
              <a:t>.</a:t>
            </a:r>
            <a:endParaRPr lang="en-US" b="1" smtClean="0"/>
          </a:p>
        </p:txBody>
      </p:sp>
      <p:sp>
        <p:nvSpPr>
          <p:cNvPr id="13318" name="Date Placeholder 5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12/01/2009</a:t>
            </a:r>
          </a:p>
        </p:txBody>
      </p:sp>
      <p:sp>
        <p:nvSpPr>
          <p:cNvPr id="13319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STEMCenter for Teaching &amp; Learning™      Engineering byDesign™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on soccer ball, NASA logo and robotics for examples of technology transfer</a:t>
            </a:r>
          </a:p>
          <a:p>
            <a:r>
              <a:rPr lang="en-US" dirty="0" smtClean="0"/>
              <a:t>Click on main image for description of technology transfer</a:t>
            </a:r>
          </a:p>
          <a:p>
            <a:r>
              <a:rPr lang="en-US" dirty="0" smtClean="0"/>
              <a:t>Click on ? Button for further impacts of technology transfer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90F5A-9337-43A7-BDEF-DD4B264E66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90F5A-9337-43A7-BDEF-DD4B264E66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90F5A-9337-43A7-BDEF-DD4B264E664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90F5A-9337-43A7-BDEF-DD4B264E664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90F5A-9337-43A7-BDEF-DD4B264E66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NASA, Jones. (2010, March 25). </a:t>
            </a:r>
            <a:r>
              <a:rPr lang="en-US" i="1" dirty="0" smtClean="0"/>
              <a:t>NASA spinoff homepage</a:t>
            </a:r>
            <a:r>
              <a:rPr lang="en-US" dirty="0" smtClean="0"/>
              <a:t>. Retrieved from http://www.sti.nasa.gov/tto/index.html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90F5A-9337-43A7-BDEF-DD4B264E664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90F5A-9337-43A7-BDEF-DD4B264E664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523875"/>
            <a:ext cx="5299075" cy="3973513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49225" y="8244590"/>
            <a:ext cx="4919663" cy="67455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000000"/>
                </a:solidFill>
              </a:rPr>
              <a:t>© International Technology Education Assoc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92726" y="8619344"/>
            <a:ext cx="1266825" cy="2998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000000"/>
                </a:solidFill>
              </a:rPr>
              <a:t>Slide #</a:t>
            </a:r>
            <a:fld id="{2CA0069F-9A0F-4854-B694-EA458AB868E3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5366" name="Date Placeholder 5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12/01/2009</a:t>
            </a:r>
          </a:p>
        </p:txBody>
      </p:sp>
      <p:sp>
        <p:nvSpPr>
          <p:cNvPr id="15367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STEMCenter for Teaching &amp; Learning™      Engineering byDesign™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4614-1EA1-42B7-AFE0-C255ABDFCFF4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861D-3CF8-4E1F-9871-2D0EF15CD9C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3" descr="EbD 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128183"/>
            <a:ext cx="990600" cy="729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6" descr="ITEEA-194_295 logo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6370638"/>
            <a:ext cx="10668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4614-1EA1-42B7-AFE0-C255ABDFCFF4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861D-3CF8-4E1F-9871-2D0EF15CD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4614-1EA1-42B7-AFE0-C255ABDFCFF4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861D-3CF8-4E1F-9871-2D0EF15CD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12/01-2009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STEMCenter for Teaching and Learning™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998FD-E6DF-4714-856D-30AF140F09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12/01-2009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STEMCenter for Teaching and Learning™ 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D36FF-389D-440C-8C03-3F707E288C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4614-1EA1-42B7-AFE0-C255ABDFCFF4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861D-3CF8-4E1F-9871-2D0EF15CD9C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3" descr="EbD 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128183"/>
            <a:ext cx="990600" cy="729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6" descr="ITEEA-194_295 logo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6370638"/>
            <a:ext cx="10668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4614-1EA1-42B7-AFE0-C255ABDFCFF4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861D-3CF8-4E1F-9871-2D0EF15CD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4614-1EA1-42B7-AFE0-C255ABDFCFF4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861D-3CF8-4E1F-9871-2D0EF15CD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4614-1EA1-42B7-AFE0-C255ABDFCFF4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861D-3CF8-4E1F-9871-2D0EF15CD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4614-1EA1-42B7-AFE0-C255ABDFCFF4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861D-3CF8-4E1F-9871-2D0EF15CD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4614-1EA1-42B7-AFE0-C255ABDFCFF4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861D-3CF8-4E1F-9871-2D0EF15CD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4614-1EA1-42B7-AFE0-C255ABDFCFF4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861D-3CF8-4E1F-9871-2D0EF15CD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4614-1EA1-42B7-AFE0-C255ABDFCFF4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861D-3CF8-4E1F-9871-2D0EF15CD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4614-1EA1-42B7-AFE0-C255ABDFCFF4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7861D-3CF8-4E1F-9871-2D0EF15CD9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7" descr="Copyright 2011 ITEEA and STEM CTL"/>
          <p:cNvSpPr txBox="1">
            <a:spLocks noChangeArrowheads="1"/>
          </p:cNvSpPr>
          <p:nvPr userDrawn="1"/>
        </p:nvSpPr>
        <p:spPr>
          <a:xfrm>
            <a:off x="2514600" y="6324600"/>
            <a:ext cx="3733800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2011 International Technology and Engineering Educators </a:t>
            </a:r>
            <a:r>
              <a:rPr kumimoji="0" lang="en-US" sz="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Association</a:t>
            </a:r>
            <a:endParaRPr kumimoji="0" lang="en-US" sz="800" b="0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STEM</a:t>
            </a:r>
            <a:r>
              <a:rPr kumimoji="0" lang="en-US" sz="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</a:t>
            </a:r>
            <a:r>
              <a:rPr kumimoji="0" lang="en-US" sz="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Center</a:t>
            </a: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Teaching and Learning™</a:t>
            </a:r>
          </a:p>
          <a:p>
            <a:pPr marL="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Foundations of Technology, Third Edition / Technology, Engineering, and Design</a:t>
            </a:r>
            <a:endParaRPr kumimoji="0" lang="en-US" sz="800" b="0" i="1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E4F5FE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389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38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12/01-2009</a:t>
            </a:r>
          </a:p>
        </p:txBody>
      </p:sp>
      <p:sp>
        <p:nvSpPr>
          <p:cNvPr id="293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© STEMCenter for Teaching and Learning™ </a:t>
            </a:r>
          </a:p>
        </p:txBody>
      </p:sp>
      <p:sp>
        <p:nvSpPr>
          <p:cNvPr id="2938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B0992-9962-457F-921E-61BAC8E74A1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comments" Target="../comments/comment1.xml"/><Relationship Id="rId3" Type="http://schemas.openxmlformats.org/officeDocument/2006/relationships/slide" Target="slide3.xml"/><Relationship Id="rId7" Type="http://schemas.openxmlformats.org/officeDocument/2006/relationships/slide" Target="slide5.xml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slide" Target="slide8.xml"/><Relationship Id="rId5" Type="http://schemas.openxmlformats.org/officeDocument/2006/relationships/slide" Target="slide4.xml"/><Relationship Id="rId10" Type="http://schemas.openxmlformats.org/officeDocument/2006/relationships/image" Target="../media/image12.gif"/><Relationship Id="rId4" Type="http://schemas.openxmlformats.org/officeDocument/2006/relationships/image" Target="../media/image9.emf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4.jpeg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vZBtJ-ncEM&amp;feature=relate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image" Target="../media/image9.emf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i.nasa.gov/tto/index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819400"/>
            <a:ext cx="8686800" cy="1219200"/>
          </a:xfrm>
        </p:spPr>
        <p:txBody>
          <a:bodyPr/>
          <a:lstStyle/>
          <a:p>
            <a:pPr algn="ctr" eaLnBrk="1" hangingPunct="1">
              <a:spcAft>
                <a:spcPts val="1200"/>
              </a:spcAft>
            </a:pPr>
            <a:r>
              <a:rPr lang="en-US" sz="2800" b="1" i="1" dirty="0" smtClean="0">
                <a:solidFill>
                  <a:srgbClr val="0000FF"/>
                </a:solidFill>
                <a:latin typeface="GillSans" pitchFamily="34" charset="0"/>
              </a:rPr>
              <a:t>Foundations of Technology, Third Edition/</a:t>
            </a:r>
            <a:br>
              <a:rPr lang="en-US" sz="2800" b="1" i="1" dirty="0" smtClean="0">
                <a:solidFill>
                  <a:srgbClr val="0000FF"/>
                </a:solidFill>
                <a:latin typeface="GillSans" pitchFamily="34" charset="0"/>
              </a:rPr>
            </a:br>
            <a:r>
              <a:rPr lang="en-US" sz="2800" b="1" i="1" dirty="0" smtClean="0">
                <a:solidFill>
                  <a:srgbClr val="0000FF"/>
                </a:solidFill>
                <a:latin typeface="GillSans" pitchFamily="34" charset="0"/>
              </a:rPr>
              <a:t>Technology, Engineering, and Design</a:t>
            </a:r>
            <a:endParaRPr lang="en-US" sz="3600" b="1" i="1" dirty="0" smtClean="0">
              <a:solidFill>
                <a:srgbClr val="309828"/>
              </a:solidFill>
              <a:latin typeface="GillSans" pitchFamily="34" charset="0"/>
            </a:endParaRPr>
          </a:p>
        </p:txBody>
      </p:sp>
      <p:pic>
        <p:nvPicPr>
          <p:cNvPr id="9219" name="Picture 9" descr="100_0622.JPG"/>
          <p:cNvPicPr>
            <a:picLocks noChangeAspect="1"/>
          </p:cNvPicPr>
          <p:nvPr/>
        </p:nvPicPr>
        <p:blipFill>
          <a:blip r:embed="rId3" cstate="print"/>
          <a:srcRect l="13043" t="9525"/>
          <a:stretch>
            <a:fillRect/>
          </a:stretch>
        </p:blipFill>
        <p:spPr bwMode="auto">
          <a:xfrm>
            <a:off x="6897688" y="0"/>
            <a:ext cx="22463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10" descr="thebaynet_nasaembed200girl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303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1" descr="dec-13-schools-014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0"/>
            <a:ext cx="20970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2" descr="2students MS.JPG"/>
          <p:cNvPicPr>
            <a:picLocks noChangeAspect="1"/>
          </p:cNvPicPr>
          <p:nvPr/>
        </p:nvPicPr>
        <p:blipFill>
          <a:blip r:embed="rId6" cstate="print"/>
          <a:srcRect l="9782" r="11957"/>
          <a:stretch>
            <a:fillRect/>
          </a:stretch>
        </p:blipFill>
        <p:spPr bwMode="auto">
          <a:xfrm>
            <a:off x="1524000" y="0"/>
            <a:ext cx="1828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Diverse group presenting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2800" y="0"/>
            <a:ext cx="18319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/>
        </p:nvCxnSpPr>
        <p:spPr bwMode="auto">
          <a:xfrm>
            <a:off x="0" y="1752600"/>
            <a:ext cx="91440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225" name="Picture 13" descr="EbD logo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33800" y="1600200"/>
            <a:ext cx="16764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482600" y="6235700"/>
            <a:ext cx="4419600" cy="533400"/>
          </a:xfrm>
          <a:noFill/>
        </p:spPr>
        <p:txBody>
          <a:bodyPr/>
          <a:lstStyle/>
          <a:p>
            <a:pPr algn="l"/>
            <a:r>
              <a:rPr lang="en-US" sz="800" i="1" dirty="0" smtClean="0">
                <a:solidFill>
                  <a:srgbClr val="000000"/>
                </a:solidFill>
              </a:rPr>
              <a:t>© 2011 International Technology and Engineering Educators </a:t>
            </a:r>
            <a:r>
              <a:rPr lang="en-US" sz="800" i="1" dirty="0" smtClean="0">
                <a:solidFill>
                  <a:srgbClr val="000000"/>
                </a:solidFill>
              </a:rPr>
              <a:t>Association</a:t>
            </a:r>
            <a:endParaRPr lang="en-US" sz="800" i="1" dirty="0" smtClean="0">
              <a:solidFill>
                <a:srgbClr val="000000"/>
              </a:solidFill>
            </a:endParaRPr>
          </a:p>
          <a:p>
            <a:pPr algn="l"/>
            <a:r>
              <a:rPr lang="en-US" sz="800" i="1" dirty="0" smtClean="0">
                <a:solidFill>
                  <a:srgbClr val="000000"/>
                </a:solidFill>
              </a:rPr>
              <a:t>    </a:t>
            </a:r>
            <a:r>
              <a:rPr lang="en-US" sz="800" b="1" dirty="0" err="1" smtClean="0">
                <a:solidFill>
                  <a:srgbClr val="C00000"/>
                </a:solidFill>
              </a:rPr>
              <a:t>STEM</a:t>
            </a:r>
            <a:r>
              <a:rPr lang="en-US" sz="800" b="1" dirty="0" err="1" smtClean="0">
                <a:solidFill>
                  <a:srgbClr val="000000"/>
                </a:solidFill>
                <a:sym typeface="Wingdings" pitchFamily="2" charset="2"/>
              </a:rPr>
              <a:t></a:t>
            </a:r>
            <a:r>
              <a:rPr lang="en-US" sz="800" b="1" dirty="0" err="1" smtClean="0">
                <a:solidFill>
                  <a:srgbClr val="009900"/>
                </a:solidFill>
              </a:rPr>
              <a:t>Center</a:t>
            </a:r>
            <a:r>
              <a:rPr lang="en-US" sz="800" b="1" dirty="0" smtClean="0">
                <a:solidFill>
                  <a:srgbClr val="009900"/>
                </a:solidFill>
              </a:rPr>
              <a:t> for Teaching and Learning™</a:t>
            </a:r>
          </a:p>
          <a:p>
            <a:pPr algn="l"/>
            <a:r>
              <a:rPr lang="en-US" sz="800" b="1" i="1" dirty="0" smtClean="0">
                <a:solidFill>
                  <a:srgbClr val="0000FF"/>
                </a:solidFill>
              </a:rPr>
              <a:t>    [Name of Course Guide]</a:t>
            </a:r>
            <a:endParaRPr lang="en-US" sz="800" i="1" dirty="0" smtClean="0">
              <a:solidFill>
                <a:srgbClr val="0000FF"/>
              </a:solidFill>
            </a:endParaRPr>
          </a:p>
          <a:p>
            <a:pPr algn="l"/>
            <a:endParaRPr lang="en-US" sz="800" dirty="0" smtClean="0">
              <a:solidFill>
                <a:srgbClr val="000000"/>
              </a:solidFill>
            </a:endParaRPr>
          </a:p>
        </p:txBody>
      </p:sp>
      <p:pic>
        <p:nvPicPr>
          <p:cNvPr id="9227" name="Picture 16" descr="ITEEA-194_295 logo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31100" y="6297613"/>
            <a:ext cx="10668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28600" y="41910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400" b="1" i="1" kern="0" dirty="0">
                <a:solidFill>
                  <a:srgbClr val="CC0000"/>
                </a:solidFill>
                <a:latin typeface="GillSans" pitchFamily="34" charset="0"/>
              </a:rPr>
              <a:t/>
            </a:r>
            <a:br>
              <a:rPr lang="en-US" sz="1400" b="1" i="1" kern="0" dirty="0">
                <a:solidFill>
                  <a:srgbClr val="CC0000"/>
                </a:solidFill>
                <a:latin typeface="GillSans" pitchFamily="34" charset="0"/>
              </a:rPr>
            </a:br>
            <a:r>
              <a:rPr lang="en-US" sz="2000" b="1" kern="0" dirty="0" smtClean="0">
                <a:solidFill>
                  <a:srgbClr val="309828"/>
                </a:solidFill>
                <a:latin typeface="GillSans" pitchFamily="34" charset="0"/>
              </a:rPr>
              <a:t>Presentation 1.2.1</a:t>
            </a:r>
            <a:endParaRPr lang="en-US" sz="3600" b="1" kern="0" dirty="0">
              <a:solidFill>
                <a:srgbClr val="309828"/>
              </a:solidFill>
              <a:latin typeface="GillSan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28600"/>
            <a:ext cx="7468096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Block Arc 4"/>
          <p:cNvSpPr/>
          <p:nvPr/>
        </p:nvSpPr>
        <p:spPr>
          <a:xfrm>
            <a:off x="2980184" y="914400"/>
            <a:ext cx="3420616" cy="1834158"/>
          </a:xfrm>
          <a:prstGeom prst="blockArc">
            <a:avLst>
              <a:gd name="adj1" fmla="val 10158067"/>
              <a:gd name="adj2" fmla="val 893026"/>
              <a:gd name="adj3" fmla="val 15334"/>
            </a:avLst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129005"/>
              </a:avLst>
            </a:prstTxWarp>
            <a:spAutoFit/>
          </a:bodyPr>
          <a:lstStyle/>
          <a:p>
            <a:pPr algn="ctr"/>
            <a:r>
              <a:rPr lang="en-US" sz="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Technology</a:t>
            </a:r>
            <a:endParaRPr lang="en-US" sz="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Block Arc 5"/>
          <p:cNvSpPr/>
          <p:nvPr/>
        </p:nvSpPr>
        <p:spPr>
          <a:xfrm>
            <a:off x="3048000" y="4719042"/>
            <a:ext cx="3420616" cy="1834158"/>
          </a:xfrm>
          <a:prstGeom prst="blockArc">
            <a:avLst>
              <a:gd name="adj1" fmla="val 9588567"/>
              <a:gd name="adj2" fmla="val 20531297"/>
              <a:gd name="adj3" fmla="val 29776"/>
            </a:avLst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Transfer</a:t>
            </a:r>
            <a:endParaRPr lang="en-US" sz="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7" name="Picture 3" descr="C:\Users\Amy\AppData\Local\Microsoft\Windows\Temporary Internet Files\Low\Content.IE5\VXQZ9RST\MC900434870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495800"/>
            <a:ext cx="160020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43800" y="293277"/>
            <a:ext cx="1447800" cy="1228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http://seabass.gsfc.nasa.gov/seabass/images/NASA_Logo.gif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" y="304800"/>
            <a:ext cx="1371600" cy="1168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1" name="Picture 7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6592" y="4724400"/>
            <a:ext cx="1677408" cy="1258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is Technology Transfer?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Often new technologies lead to a new process or a change in how processes and products are invented.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Technology transfer </a:t>
            </a:r>
            <a:r>
              <a:rPr lang="en-US" dirty="0" smtClean="0"/>
              <a:t>occurs when a new user applies an existing innovation developed for one purpose in a different function.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381000"/>
            <a:ext cx="1082882" cy="98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Example: Soccer 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you </a:t>
            </a:r>
            <a:r>
              <a:rPr lang="en-US" dirty="0" smtClean="0"/>
              <a:t>know, </a:t>
            </a:r>
            <a:r>
              <a:rPr lang="en-US" dirty="0" smtClean="0"/>
              <a:t>a geodesic dome is constructed of a series of triangles assembled to create a sphere-shaped structure.</a:t>
            </a:r>
          </a:p>
          <a:p>
            <a:pPr>
              <a:buNone/>
            </a:pPr>
            <a:r>
              <a:rPr lang="en-US" dirty="0" smtClean="0"/>
              <a:t>Buckminster Fuller applied the</a:t>
            </a:r>
          </a:p>
          <a:p>
            <a:pPr>
              <a:buNone/>
            </a:pPr>
            <a:r>
              <a:rPr lang="en-US" dirty="0"/>
              <a:t>g</a:t>
            </a:r>
            <a:r>
              <a:rPr lang="en-US" dirty="0" smtClean="0"/>
              <a:t>eodesic dome design to </a:t>
            </a:r>
          </a:p>
          <a:p>
            <a:pPr>
              <a:buNone/>
            </a:pPr>
            <a:r>
              <a:rPr lang="en-US" dirty="0" smtClean="0"/>
              <a:t>patent a new and </a:t>
            </a:r>
          </a:p>
          <a:p>
            <a:pPr>
              <a:buNone/>
            </a:pPr>
            <a:r>
              <a:rPr lang="en-US" dirty="0"/>
              <a:t>i</a:t>
            </a:r>
            <a:r>
              <a:rPr lang="en-US" dirty="0" smtClean="0"/>
              <a:t>mproved soccer ball, the</a:t>
            </a:r>
          </a:p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buckyball</a:t>
            </a:r>
            <a:r>
              <a:rPr lang="en-US" dirty="0" smtClean="0"/>
              <a:t>.”</a:t>
            </a:r>
            <a:endParaRPr lang="en-US" dirty="0"/>
          </a:p>
        </p:txBody>
      </p:sp>
      <p:pic>
        <p:nvPicPr>
          <p:cNvPr id="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381000"/>
            <a:ext cx="1082882" cy="98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http://www.dahp.wa.gov/Styles/images/BuckminsterFuller.jpg"/>
          <p:cNvPicPr/>
          <p:nvPr/>
        </p:nvPicPr>
        <p:blipFill>
          <a:blip r:embed="rId5" cstate="print"/>
          <a:srcRect b="61472"/>
          <a:stretch>
            <a:fillRect/>
          </a:stretch>
        </p:blipFill>
        <p:spPr bwMode="auto">
          <a:xfrm>
            <a:off x="4800600" y="4419600"/>
            <a:ext cx="3886200" cy="170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Amy\AppData\Local\Microsoft\Windows\Temporary Internet Files\Low\Content.IE5\VXQZ9RST\MC90043487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2667000"/>
            <a:ext cx="3657600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Example: Robotics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Robotics is the most common example of a new technology that affects how other products are created.</a:t>
            </a:r>
          </a:p>
          <a:p>
            <a:pPr>
              <a:buNone/>
            </a:pPr>
            <a:r>
              <a:rPr lang="en-US" dirty="0" smtClean="0"/>
              <a:t>View the following video for a demonstration of how robotics changed the manufacturing of automobiles. </a:t>
            </a:r>
            <a:r>
              <a:rPr lang="en-US" dirty="0" smtClean="0">
                <a:hlinkClick r:id="rId3"/>
              </a:rPr>
              <a:t>http://www.youtube.com/watch?v=nvZBtJ-ncEM&amp;feature=related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381000"/>
            <a:ext cx="1082882" cy="98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>
            <a:hlinkClick r:id="rId6" action="ppaction://hlinksldjump"/>
          </p:cNvPr>
          <p:cNvSpPr/>
          <p:nvPr/>
        </p:nvSpPr>
        <p:spPr>
          <a:xfrm rot="21008585">
            <a:off x="5771236" y="5286746"/>
            <a:ext cx="3088538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Reflection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Before robotics, how would the assembly of the car bodies had to have been done?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some other impacts of replacing human workers with technology?</a:t>
            </a:r>
          </a:p>
          <a:p>
            <a:endParaRPr lang="en-US" dirty="0"/>
          </a:p>
        </p:txBody>
      </p:sp>
      <p:pic>
        <p:nvPicPr>
          <p:cNvPr id="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381000"/>
            <a:ext cx="1082882" cy="98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Example: NASA Spinoffs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M</a:t>
            </a:r>
            <a:r>
              <a:rPr lang="en-US" dirty="0" smtClean="0"/>
              <a:t>any technologies developed by NASA for use in </a:t>
            </a:r>
            <a:r>
              <a:rPr lang="en-US" dirty="0" smtClean="0"/>
              <a:t>its aerospace </a:t>
            </a:r>
            <a:r>
              <a:rPr lang="en-US" dirty="0" smtClean="0"/>
              <a:t>program become used for common products here on Earth. </a:t>
            </a:r>
          </a:p>
          <a:p>
            <a:pPr>
              <a:buNone/>
            </a:pPr>
            <a:r>
              <a:rPr lang="en-US" dirty="0" smtClean="0"/>
              <a:t>Examples include: cooling suits, insulation for pipelines, flame-resistant textiles.</a:t>
            </a:r>
          </a:p>
          <a:p>
            <a:pPr>
              <a:buNone/>
            </a:pPr>
            <a:r>
              <a:rPr lang="en-US" dirty="0" smtClean="0"/>
              <a:t>More information on NASA spinoffs can be found at: </a:t>
            </a:r>
            <a:r>
              <a:rPr lang="en-US" dirty="0" smtClean="0">
                <a:hlinkClick r:id="rId3"/>
              </a:rPr>
              <a:t>http://www.sti.nasa.gov/tto/index.html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381000"/>
            <a:ext cx="1082882" cy="98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Impacts of Technology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human ability to shape the future comes from a capacity for generating knowledge and developing new technologies—and for communicating the ideas to others.</a:t>
            </a:r>
          </a:p>
          <a:p>
            <a:pPr>
              <a:buNone/>
            </a:pPr>
            <a:r>
              <a:rPr lang="en-US" dirty="0" smtClean="0"/>
              <a:t>Without communicating new ideas, technology transfer would not </a:t>
            </a:r>
            <a:r>
              <a:rPr lang="en-US" dirty="0" smtClean="0"/>
              <a:t>occur, </a:t>
            </a:r>
            <a:r>
              <a:rPr lang="en-US" dirty="0" smtClean="0"/>
              <a:t>and therefore new processes and products would not be created.</a:t>
            </a:r>
          </a:p>
          <a:p>
            <a:pPr lvl="0">
              <a:buNone/>
            </a:pPr>
            <a:r>
              <a:rPr lang="en-US" dirty="0" smtClean="0"/>
              <a:t>Some side </a:t>
            </a:r>
            <a:r>
              <a:rPr lang="en-US" dirty="0"/>
              <a:t>effects of </a:t>
            </a:r>
            <a:r>
              <a:rPr lang="en-US" dirty="0" smtClean="0"/>
              <a:t>technology transfer </a:t>
            </a:r>
            <a:r>
              <a:rPr lang="en-US" dirty="0"/>
              <a:t>may turn out to be unacceptable to some of the population and therefore lead to conflict between groups.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56318" y="381000"/>
            <a:ext cx="1082882" cy="98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6705600" cy="665163"/>
          </a:xfrm>
        </p:spPr>
        <p:txBody>
          <a:bodyPr/>
          <a:lstStyle/>
          <a:p>
            <a:pPr algn="ctr">
              <a:defRPr/>
            </a:pPr>
            <a:r>
              <a:rPr lang="en-US" sz="34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References</a:t>
            </a:r>
            <a:endParaRPr lang="en-US" sz="3400" b="1" dirty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4343400"/>
          </a:xfrm>
        </p:spPr>
        <p:txBody>
          <a:bodyPr/>
          <a:lstStyle/>
          <a:p>
            <a:pPr marL="458788" indent="-458788">
              <a:spcBef>
                <a:spcPts val="1200"/>
              </a:spcBef>
              <a:buClr>
                <a:srgbClr val="800000"/>
              </a:buClr>
              <a:buFont typeface="Wingdings" pitchFamily="2" charset="2"/>
              <a:buBlip>
                <a:blip r:embed="rId3"/>
              </a:buBlip>
              <a:defRPr/>
            </a:pP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Text Needed</a:t>
            </a:r>
            <a:endParaRPr lang="en-US" sz="24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04800" y="1066800"/>
            <a:ext cx="815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482600" y="6235700"/>
            <a:ext cx="4419600" cy="533400"/>
          </a:xfrm>
          <a:noFill/>
        </p:spPr>
        <p:txBody>
          <a:bodyPr/>
          <a:lstStyle/>
          <a:p>
            <a:pPr algn="l"/>
            <a:r>
              <a:rPr lang="en-US" sz="800" i="1" dirty="0" smtClean="0">
                <a:solidFill>
                  <a:srgbClr val="000000"/>
                </a:solidFill>
              </a:rPr>
              <a:t>© 2011 International Technology and Engineering Educators </a:t>
            </a:r>
            <a:r>
              <a:rPr lang="en-US" sz="800" i="1" dirty="0" smtClean="0">
                <a:solidFill>
                  <a:srgbClr val="000000"/>
                </a:solidFill>
              </a:rPr>
              <a:t>Association</a:t>
            </a:r>
            <a:endParaRPr lang="en-US" sz="800" i="1" dirty="0" smtClean="0">
              <a:solidFill>
                <a:srgbClr val="000000"/>
              </a:solidFill>
            </a:endParaRPr>
          </a:p>
          <a:p>
            <a:pPr algn="l"/>
            <a:r>
              <a:rPr lang="en-US" sz="800" i="1" dirty="0" smtClean="0">
                <a:solidFill>
                  <a:srgbClr val="000000"/>
                </a:solidFill>
              </a:rPr>
              <a:t>    </a:t>
            </a:r>
            <a:r>
              <a:rPr lang="en-US" sz="800" b="1" dirty="0" err="1" smtClean="0">
                <a:solidFill>
                  <a:srgbClr val="C00000"/>
                </a:solidFill>
              </a:rPr>
              <a:t>STEM</a:t>
            </a:r>
            <a:r>
              <a:rPr lang="en-US" sz="800" b="1" dirty="0" err="1" smtClean="0">
                <a:solidFill>
                  <a:srgbClr val="000000"/>
                </a:solidFill>
                <a:sym typeface="Wingdings" pitchFamily="2" charset="2"/>
              </a:rPr>
              <a:t></a:t>
            </a:r>
            <a:r>
              <a:rPr lang="en-US" sz="800" b="1" dirty="0" err="1" smtClean="0">
                <a:solidFill>
                  <a:srgbClr val="009900"/>
                </a:solidFill>
              </a:rPr>
              <a:t>Center</a:t>
            </a:r>
            <a:r>
              <a:rPr lang="en-US" sz="800" b="1" dirty="0" smtClean="0">
                <a:solidFill>
                  <a:srgbClr val="009900"/>
                </a:solidFill>
              </a:rPr>
              <a:t> for Teaching and Learning™</a:t>
            </a:r>
          </a:p>
          <a:p>
            <a:pPr algn="l"/>
            <a:r>
              <a:rPr lang="en-US" sz="800" b="1" i="1" dirty="0" smtClean="0">
                <a:solidFill>
                  <a:srgbClr val="0000FF"/>
                </a:solidFill>
              </a:rPr>
              <a:t>    [Name of Course Guide]</a:t>
            </a:r>
            <a:endParaRPr lang="en-US" sz="800" i="1" dirty="0" smtClean="0">
              <a:solidFill>
                <a:srgbClr val="0000FF"/>
              </a:solidFill>
            </a:endParaRPr>
          </a:p>
          <a:p>
            <a:pPr algn="l"/>
            <a:endParaRPr lang="en-US" sz="800" dirty="0" smtClean="0">
              <a:solidFill>
                <a:srgbClr val="000000"/>
              </a:solidFill>
            </a:endParaRPr>
          </a:p>
        </p:txBody>
      </p:sp>
      <p:pic>
        <p:nvPicPr>
          <p:cNvPr id="11270" name="Picture 7" descr="EbD 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60325"/>
            <a:ext cx="16764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9" descr="ITEEA-194_295 logo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31100" y="6297613"/>
            <a:ext cx="10668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538</Words>
  <Application>Microsoft Office PowerPoint</Application>
  <PresentationFormat>On-screen Show (4:3)</PresentationFormat>
  <Paragraphs>65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1_Profile</vt:lpstr>
      <vt:lpstr>Foundations of Technology, Third Edition/ Technology, Engineering, and Design</vt:lpstr>
      <vt:lpstr>PowerPoint Presentation</vt:lpstr>
      <vt:lpstr>What is Technology Transfer?</vt:lpstr>
      <vt:lpstr>Example: Soccer Ball</vt:lpstr>
      <vt:lpstr>Example: Robotics</vt:lpstr>
      <vt:lpstr>Reflection</vt:lpstr>
      <vt:lpstr>Example: NASA Spinoffs</vt:lpstr>
      <vt:lpstr>Impacts of Technology Transfer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</dc:creator>
  <cp:lastModifiedBy>KC</cp:lastModifiedBy>
  <cp:revision>16</cp:revision>
  <dcterms:created xsi:type="dcterms:W3CDTF">2011-06-30T00:55:49Z</dcterms:created>
  <dcterms:modified xsi:type="dcterms:W3CDTF">2011-09-12T16:14:54Z</dcterms:modified>
</cp:coreProperties>
</file>