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8"/>
  </p:notesMasterIdLst>
  <p:sldIdLst>
    <p:sldId id="27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68" r:id="rId15"/>
    <p:sldId id="270" r:id="rId16"/>
    <p:sldId id="27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60" autoAdjust="0"/>
  </p:normalViewPr>
  <p:slideViewPr>
    <p:cSldViewPr>
      <p:cViewPr>
        <p:scale>
          <a:sx n="80" d="100"/>
          <a:sy n="80" d="100"/>
        </p:scale>
        <p:origin x="-1080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813A6-EC6C-43BE-B544-5CB089D38D5A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B8969-8E1F-44B9-839B-228CD599E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5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69443"/>
            <a:ext cx="4919870" cy="674557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© International Technology Education Assoc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92587" y="8619344"/>
            <a:ext cx="1267239" cy="299803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Slide #</a:t>
            </a:r>
            <a:fld id="{89D85BE4-F30A-43F4-B010-3BC1B334A16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6450" y="447675"/>
            <a:ext cx="5297488" cy="3975100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804" y="4572000"/>
            <a:ext cx="5888935" cy="3747541"/>
          </a:xfrm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  <p:sp>
        <p:nvSpPr>
          <p:cNvPr id="31750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12/01/2009</a:t>
            </a:r>
          </a:p>
        </p:txBody>
      </p:sp>
      <p:sp>
        <p:nvSpPr>
          <p:cNvPr id="3175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STEMCenter for Teaching &amp; Learning™      Engineering byDesign™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8969-8E1F-44B9-839B-228CD599E3D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91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8969-8E1F-44B9-839B-228CD599E3D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91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8969-8E1F-44B9-839B-228CD599E3D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82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Rocket parts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Retrieved on June 16, 2010 from http://microgravity.grc.nasa.gov/education/rocket/rockpart.html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8969-8E1F-44B9-839B-228CD599E3D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82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523875"/>
            <a:ext cx="5295900" cy="3973513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9087" y="8244590"/>
            <a:ext cx="4919870" cy="674557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© International Technology Education Assoc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92587" y="8619344"/>
            <a:ext cx="1267239" cy="299803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Slide #</a:t>
            </a:r>
            <a:fld id="{F9E77119-4DE3-4895-99FB-672DBE2F8585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14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254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12/01/2009</a:t>
            </a:r>
          </a:p>
        </p:txBody>
      </p:sp>
      <p:sp>
        <p:nvSpPr>
          <p:cNvPr id="5325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STEMCenter for Teaching &amp; Learning™      Engineering byDesign™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8969-8E1F-44B9-839B-228CD599E3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8969-8E1F-44B9-839B-228CD599E3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8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8969-8E1F-44B9-839B-228CD599E3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0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8969-8E1F-44B9-839B-228CD599E3D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7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8969-8E1F-44B9-839B-228CD599E3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9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8969-8E1F-44B9-839B-228CD599E3D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0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8969-8E1F-44B9-839B-228CD599E3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4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8969-8E1F-44B9-839B-228CD599E3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0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Association,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 /  Technology, Engineering, and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3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-228600" y="457200"/>
            <a:ext cx="9525000" cy="44196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2" descr="C:\Users\Tom\Downloads\1306813875_Close_Box_Red.png">
            <a:hlinkClick r:id="rId3" action="ppaction://hlinksldjump"/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58" y="670369"/>
            <a:ext cx="560388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669925"/>
            <a:ext cx="7848600" cy="3902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Association,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 /  Technology, Engineering, and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12/01-2009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0F02CD0-ECD5-46F6-842E-8BC2EAECE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2011 International Technology and Engineering Educators Association,</a:t>
            </a:r>
          </a:p>
          <a:p>
            <a:pPr>
              <a:defRPr/>
            </a:pPr>
            <a:r>
              <a:rPr lang="en-US" dirty="0"/>
              <a:t>    </a:t>
            </a:r>
            <a:r>
              <a:rPr lang="en-US" dirty="0" err="1">
                <a:solidFill>
                  <a:srgbClr val="C00000"/>
                </a:solidFill>
              </a:rPr>
              <a:t>STEM</a:t>
            </a:r>
            <a:r>
              <a:rPr lang="en-US" dirty="0" err="1">
                <a:sym typeface="Wingdings" pitchFamily="2" charset="2"/>
              </a:rPr>
              <a:t></a:t>
            </a:r>
            <a:r>
              <a:rPr lang="en-US" dirty="0" err="1">
                <a:solidFill>
                  <a:srgbClr val="009900"/>
                </a:solidFill>
              </a:rPr>
              <a:t>Center</a:t>
            </a:r>
            <a:r>
              <a:rPr lang="en-US" dirty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dirty="0"/>
              <a:t>    [Name of Course Guide]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12/01-2009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6D8A96A5-8D67-4B72-81F2-696644091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/>
              <a:t>© 2011 International Technology and Engineering Educators Association,</a:t>
            </a:r>
          </a:p>
          <a:p>
            <a:pPr>
              <a:defRPr/>
            </a:pPr>
            <a:r>
              <a:rPr lang="en-US"/>
              <a:t>    </a:t>
            </a:r>
            <a:r>
              <a:rPr lang="en-US" err="1">
                <a:solidFill>
                  <a:srgbClr val="C00000"/>
                </a:solidFill>
              </a:rPr>
              <a:t>STEM</a:t>
            </a:r>
            <a:r>
              <a:rPr lang="en-US" err="1">
                <a:sym typeface="Wingdings" pitchFamily="2" charset="2"/>
              </a:rPr>
              <a:t></a:t>
            </a:r>
            <a:r>
              <a:rPr lang="en-US" err="1">
                <a:solidFill>
                  <a:srgbClr val="009900"/>
                </a:solidFill>
              </a:rPr>
              <a:t>Center</a:t>
            </a:r>
            <a:r>
              <a:rPr lang="en-US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/>
              <a:t>    [Name of Course Guide]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3.xml"/><Relationship Id="rId13" Type="http://schemas.openxmlformats.org/officeDocument/2006/relationships/slide" Target="../slides/slide7.xml"/><Relationship Id="rId18" Type="http://schemas.openxmlformats.org/officeDocument/2006/relationships/image" Target="../media/image3.wmf"/><Relationship Id="rId26" Type="http://schemas.openxmlformats.org/officeDocument/2006/relationships/image" Target="../media/image11.emf"/><Relationship Id="rId3" Type="http://schemas.openxmlformats.org/officeDocument/2006/relationships/theme" Target="../theme/theme1.xml"/><Relationship Id="rId21" Type="http://schemas.openxmlformats.org/officeDocument/2006/relationships/image" Target="../media/image6.emf"/><Relationship Id="rId7" Type="http://schemas.openxmlformats.org/officeDocument/2006/relationships/slide" Target="../slides/slide12.xml"/><Relationship Id="rId12" Type="http://schemas.openxmlformats.org/officeDocument/2006/relationships/slide" Target="../slides/slide6.xml"/><Relationship Id="rId17" Type="http://schemas.openxmlformats.org/officeDocument/2006/relationships/image" Target="../media/image2.wmf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1.xml"/><Relationship Id="rId20" Type="http://schemas.openxmlformats.org/officeDocument/2006/relationships/image" Target="../media/image5.emf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2.xml"/><Relationship Id="rId11" Type="http://schemas.openxmlformats.org/officeDocument/2006/relationships/slide" Target="../slides/slide5.xml"/><Relationship Id="rId24" Type="http://schemas.openxmlformats.org/officeDocument/2006/relationships/image" Target="../media/image9.emf"/><Relationship Id="rId5" Type="http://schemas.openxmlformats.org/officeDocument/2006/relationships/slide" Target="../slides/slide8.xml"/><Relationship Id="rId15" Type="http://schemas.openxmlformats.org/officeDocument/2006/relationships/slide" Target="../slides/slide10.xml"/><Relationship Id="rId23" Type="http://schemas.openxmlformats.org/officeDocument/2006/relationships/image" Target="../media/image8.png"/><Relationship Id="rId28" Type="http://schemas.openxmlformats.org/officeDocument/2006/relationships/image" Target="../media/image13.jpeg"/><Relationship Id="rId10" Type="http://schemas.openxmlformats.org/officeDocument/2006/relationships/slide" Target="../slides/slide4.xml"/><Relationship Id="rId19" Type="http://schemas.openxmlformats.org/officeDocument/2006/relationships/image" Target="../media/image4.wmf"/><Relationship Id="rId4" Type="http://schemas.openxmlformats.org/officeDocument/2006/relationships/image" Target="../media/image1.jpeg"/><Relationship Id="rId9" Type="http://schemas.openxmlformats.org/officeDocument/2006/relationships/slide" Target="../slides/slide3.xml"/><Relationship Id="rId14" Type="http://schemas.openxmlformats.org/officeDocument/2006/relationships/slide" Target="../slides/slide9.xml"/><Relationship Id="rId22" Type="http://schemas.openxmlformats.org/officeDocument/2006/relationships/image" Target="../media/image7.emf"/><Relationship Id="rId27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rapezoid 62"/>
          <p:cNvSpPr/>
          <p:nvPr userDrawn="1"/>
        </p:nvSpPr>
        <p:spPr>
          <a:xfrm>
            <a:off x="3429000" y="5791200"/>
            <a:ext cx="5715000" cy="1066800"/>
          </a:xfrm>
          <a:prstGeom prst="trapezoid">
            <a:avLst>
              <a:gd name="adj" fmla="val 32792"/>
            </a:avLst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>
            <a:hlinkClick r:id="rId5" action="ppaction://hlinksldjump"/>
          </p:cNvPr>
          <p:cNvSpPr/>
          <p:nvPr userDrawn="1"/>
        </p:nvSpPr>
        <p:spPr>
          <a:xfrm>
            <a:off x="2922911" y="2180547"/>
            <a:ext cx="1256408" cy="125640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4" name="Title Placeholder 33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4" name="link">
            <a:hlinkClick r:id="rId6" action="ppaction://hlinksldjump"/>
          </p:cNvPr>
          <p:cNvSpPr/>
          <p:nvPr userDrawn="1"/>
        </p:nvSpPr>
        <p:spPr>
          <a:xfrm>
            <a:off x="685801" y="5105400"/>
            <a:ext cx="990599" cy="1048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5" name="link">
            <a:hlinkClick r:id="rId7" action="ppaction://hlinksldjump"/>
          </p:cNvPr>
          <p:cNvSpPr/>
          <p:nvPr userDrawn="1"/>
        </p:nvSpPr>
        <p:spPr>
          <a:xfrm>
            <a:off x="2362201" y="5105400"/>
            <a:ext cx="990599" cy="1048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7" name="Rounded Rectangle 96">
            <a:hlinkClick r:id="rId7" action="ppaction://hlinksldjump"/>
          </p:cNvPr>
          <p:cNvSpPr/>
          <p:nvPr userDrawn="1"/>
        </p:nvSpPr>
        <p:spPr>
          <a:xfrm>
            <a:off x="3983589" y="5023179"/>
            <a:ext cx="1163144" cy="116314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0" name="Rounded Rectangle 99">
            <a:hlinkClick r:id="rId8" action="ppaction://hlinksldjump"/>
          </p:cNvPr>
          <p:cNvSpPr/>
          <p:nvPr userDrawn="1"/>
        </p:nvSpPr>
        <p:spPr>
          <a:xfrm>
            <a:off x="5698089" y="5023179"/>
            <a:ext cx="1163144" cy="116314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3" name="Rounded Rectangle 102">
            <a:hlinkClick r:id="rId6" action="ppaction://hlinksldjump"/>
          </p:cNvPr>
          <p:cNvSpPr/>
          <p:nvPr userDrawn="1"/>
        </p:nvSpPr>
        <p:spPr>
          <a:xfrm>
            <a:off x="7412589" y="5023179"/>
            <a:ext cx="1163144" cy="116314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4" name="Rounded Rectangle 123">
            <a:hlinkClick r:id="rId9" action="ppaction://hlinksldjump"/>
          </p:cNvPr>
          <p:cNvSpPr/>
          <p:nvPr userDrawn="1"/>
        </p:nvSpPr>
        <p:spPr>
          <a:xfrm>
            <a:off x="797122" y="533400"/>
            <a:ext cx="1256408" cy="125640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>
            <a:hlinkClick r:id="rId10" action="ppaction://hlinksldjump"/>
          </p:cNvPr>
          <p:cNvSpPr/>
          <p:nvPr userDrawn="1"/>
        </p:nvSpPr>
        <p:spPr>
          <a:xfrm>
            <a:off x="2922911" y="533400"/>
            <a:ext cx="1256408" cy="125640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6" name="Rounded Rectangle 125">
            <a:hlinkClick r:id="rId11" action="ppaction://hlinksldjump"/>
          </p:cNvPr>
          <p:cNvSpPr/>
          <p:nvPr userDrawn="1"/>
        </p:nvSpPr>
        <p:spPr>
          <a:xfrm>
            <a:off x="5029157" y="533400"/>
            <a:ext cx="1256408" cy="125640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7" name="Rounded Rectangle 126">
            <a:hlinkClick r:id="rId12" action="ppaction://hlinksldjump"/>
          </p:cNvPr>
          <p:cNvSpPr/>
          <p:nvPr userDrawn="1"/>
        </p:nvSpPr>
        <p:spPr>
          <a:xfrm>
            <a:off x="7074833" y="533400"/>
            <a:ext cx="1256408" cy="125640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8" name="Rounded Rectangle 127">
            <a:hlinkClick r:id="rId13" action="ppaction://hlinksldjump"/>
          </p:cNvPr>
          <p:cNvSpPr/>
          <p:nvPr userDrawn="1"/>
        </p:nvSpPr>
        <p:spPr>
          <a:xfrm>
            <a:off x="797122" y="2172592"/>
            <a:ext cx="1256408" cy="125640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0" name="Rounded Rectangle 129">
            <a:hlinkClick r:id="rId14" action="ppaction://hlinksldjump"/>
          </p:cNvPr>
          <p:cNvSpPr/>
          <p:nvPr userDrawn="1"/>
        </p:nvSpPr>
        <p:spPr>
          <a:xfrm>
            <a:off x="5029157" y="2172592"/>
            <a:ext cx="1256408" cy="125640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1" name="Rounded Rectangle 130">
            <a:hlinkClick r:id="rId15" action="ppaction://hlinksldjump"/>
          </p:cNvPr>
          <p:cNvSpPr/>
          <p:nvPr userDrawn="1"/>
        </p:nvSpPr>
        <p:spPr>
          <a:xfrm>
            <a:off x="7130161" y="2172592"/>
            <a:ext cx="1256408" cy="125640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5" name="Rounded Rectangle 44">
            <a:hlinkClick r:id="rId16" action="ppaction://hlinksldjump"/>
          </p:cNvPr>
          <p:cNvSpPr/>
          <p:nvPr userDrawn="1"/>
        </p:nvSpPr>
        <p:spPr>
          <a:xfrm>
            <a:off x="762000" y="3733800"/>
            <a:ext cx="1256408" cy="125640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457200" y="18288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Mechanical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819400" y="1828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Structural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4953000" y="1828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Electrical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7010400" y="1828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Electronic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7086600" y="34290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Bio technology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4953000" y="34290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Materials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2819400" y="34290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Thermal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685800" y="34290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Optical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5800" y="499619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Fluid</a:t>
            </a:r>
          </a:p>
        </p:txBody>
      </p:sp>
      <p:sp>
        <p:nvSpPr>
          <p:cNvPr id="41" name="Rounded Rectangle 40"/>
          <p:cNvSpPr/>
          <p:nvPr userDrawn="1"/>
        </p:nvSpPr>
        <p:spPr>
          <a:xfrm>
            <a:off x="5867400" y="5181600"/>
            <a:ext cx="838200" cy="838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 userDrawn="1"/>
        </p:nvSpPr>
        <p:spPr>
          <a:xfrm>
            <a:off x="3886200" y="6172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What are the Core Technologies?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>
            <a:off x="4114800" y="5181600"/>
            <a:ext cx="914400" cy="838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5638800" y="6172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What do they look like in a system?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>
            <a:off x="7391400" y="6172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Home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>
            <a:off x="7543800" y="5181600"/>
            <a:ext cx="838200" cy="838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2"/>
          <p:cNvGrpSpPr>
            <a:grpSpLocks/>
          </p:cNvGrpSpPr>
          <p:nvPr userDrawn="1"/>
        </p:nvGrpSpPr>
        <p:grpSpPr bwMode="auto">
          <a:xfrm>
            <a:off x="990600" y="685800"/>
            <a:ext cx="685800" cy="762000"/>
            <a:chOff x="1632" y="1248"/>
            <a:chExt cx="2682" cy="2286"/>
          </a:xfrm>
        </p:grpSpPr>
        <p:sp>
          <p:nvSpPr>
            <p:cNvPr id="49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dirty="0"/>
            </a:p>
          </p:txBody>
        </p:sp>
        <p:sp>
          <p:nvSpPr>
            <p:cNvPr id="50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dirty="0"/>
            </a:p>
          </p:txBody>
        </p:sp>
        <p:sp>
          <p:nvSpPr>
            <p:cNvPr id="51" name="AutoShape 5">
              <a:hlinkClick r:id="rId9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dirty="0"/>
            </a:p>
          </p:txBody>
        </p:sp>
      </p:grpSp>
      <p:pic>
        <p:nvPicPr>
          <p:cNvPr id="52" name="Picture 6" descr="C:\Program Files\Microsoft Office\MEDIA\CAGCAT10\j0235319.wmf">
            <a:hlinkClick r:id="rId1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24200" y="762000"/>
            <a:ext cx="817822" cy="834999"/>
          </a:xfrm>
          <a:prstGeom prst="rect">
            <a:avLst/>
          </a:prstGeom>
          <a:noFill/>
        </p:spPr>
      </p:pic>
      <p:pic>
        <p:nvPicPr>
          <p:cNvPr id="53" name="Picture 9" descr="C:\Program Files\Microsoft Office\MEDIA\CAGCAT10\j0240695.wmf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58839" y="2453884"/>
            <a:ext cx="760961" cy="670316"/>
          </a:xfrm>
          <a:prstGeom prst="rect">
            <a:avLst/>
          </a:prstGeom>
          <a:noFill/>
        </p:spPr>
      </p:pic>
      <p:pic>
        <p:nvPicPr>
          <p:cNvPr id="54" name="Picture 2" descr="C:\Program Files\Microsoft Office\MEDIA\CAGCAT10\j0185604.wmf">
            <a:hlinkClick r:id="rId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11695" y="5257800"/>
            <a:ext cx="694105" cy="694793"/>
          </a:xfrm>
          <a:prstGeom prst="rect">
            <a:avLst/>
          </a:prstGeom>
          <a:noFill/>
        </p:spPr>
      </p:pic>
      <p:pic>
        <p:nvPicPr>
          <p:cNvPr id="55" name="Picture 3">
            <a:hlinkClick r:id="rId1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762000"/>
            <a:ext cx="800100" cy="77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4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57800" y="762000"/>
            <a:ext cx="736600" cy="75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">
            <a:hlinkClick r:id="rId13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66800" y="2438400"/>
            <a:ext cx="836524" cy="7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6" descr="C:\Users\Amy\AppData\Local\Microsoft\Windows\Temporary Internet Files\Low\Content.IE5\0VLC6IBN\MC900432589[1].PNG">
            <a:hlinkClick r:id="rId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24200" y="2438400"/>
            <a:ext cx="838200" cy="761886"/>
          </a:xfrm>
          <a:prstGeom prst="rect">
            <a:avLst/>
          </a:prstGeom>
          <a:noFill/>
        </p:spPr>
      </p:pic>
      <p:pic>
        <p:nvPicPr>
          <p:cNvPr id="59" name="Picture 8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19200" y="3886200"/>
            <a:ext cx="457200" cy="8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9" descr="C:\Users\Amy\AppData\Local\Microsoft\Windows\Temporary Internet Files\Low\Content.IE5\V10RGICU\MC900434810[1].PNG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14800" y="5105400"/>
            <a:ext cx="914286" cy="914286"/>
          </a:xfrm>
          <a:prstGeom prst="rect">
            <a:avLst/>
          </a:prstGeom>
          <a:noFill/>
        </p:spPr>
      </p:pic>
      <p:pic>
        <p:nvPicPr>
          <p:cNvPr id="61" name="Picture 10">
            <a:hlinkClick r:id="rId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912464" y="5257799"/>
            <a:ext cx="716936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11" descr="C:\Users\Amy\AppData\Local\Microsoft\Windows\Temporary Internet Files\Low\Content.IE5\9AFF6Y33\MC900437638[1].PNG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7" cstate="print"/>
          <a:srcRect l="12495" r="10412" b="31248"/>
          <a:stretch>
            <a:fillRect/>
          </a:stretch>
        </p:blipFill>
        <p:spPr bwMode="auto">
          <a:xfrm>
            <a:off x="7239000" y="2286000"/>
            <a:ext cx="1034573" cy="990600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 userDrawn="1"/>
        </p:nvSpPr>
        <p:spPr>
          <a:xfrm>
            <a:off x="0" y="685800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6" name="Picture 3" descr="EbD Logo"/>
          <p:cNvPicPr>
            <a:picLocks noChangeAspect="1" noChangeArrowheads="1"/>
          </p:cNvPicPr>
          <p:nvPr userDrawn="1"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7010400"/>
            <a:ext cx="9144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Association,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 /  Technology, Engineering, and Design</a:t>
            </a:r>
            <a:endParaRPr lang="en-US" dirty="0"/>
          </a:p>
        </p:txBody>
      </p:sp>
      <p:pic>
        <p:nvPicPr>
          <p:cNvPr id="68" name="Picture 9"/>
          <p:cNvPicPr>
            <a:picLocks noChangeAspect="1" noChangeArrowheads="1"/>
          </p:cNvPicPr>
          <p:nvPr userDrawn="1"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153400" y="7239000"/>
            <a:ext cx="685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864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E4F5FE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Verdan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12/01-2009</a:t>
            </a:r>
          </a:p>
        </p:txBody>
      </p:sp>
      <p:sp>
        <p:nvSpPr>
          <p:cNvPr id="2938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CE518C-E2B7-4620-9692-AD85F12676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 userDrawn="1">
            <p:ph type="ftr" sz="quarter" idx="3"/>
          </p:nvPr>
        </p:nvSpPr>
        <p:spPr>
          <a:xfrm>
            <a:off x="2209800" y="6246813"/>
            <a:ext cx="4419600" cy="533400"/>
          </a:xfrm>
          <a:prstGeom prst="rect">
            <a:avLst/>
          </a:prstGeom>
          <a:noFill/>
        </p:spPr>
        <p:txBody>
          <a:bodyPr/>
          <a:lstStyle>
            <a:lvl1pPr>
              <a:defRPr sz="800" b="1" i="1">
                <a:solidFill>
                  <a:srgbClr val="0000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2011 International Technology and Engineering Educators Association,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    </a:t>
            </a:r>
            <a:r>
              <a:rPr lang="en-US" err="1">
                <a:solidFill>
                  <a:srgbClr val="C00000"/>
                </a:solidFill>
              </a:rPr>
              <a:t>STEM</a:t>
            </a:r>
            <a:r>
              <a:rPr lang="en-US" err="1">
                <a:sym typeface="Wingdings" pitchFamily="2" charset="2"/>
              </a:rPr>
              <a:t></a:t>
            </a:r>
            <a:r>
              <a:rPr lang="en-US" err="1">
                <a:solidFill>
                  <a:srgbClr val="009900"/>
                </a:solidFill>
              </a:rPr>
              <a:t>Center</a:t>
            </a:r>
            <a:r>
              <a:rPr lang="en-US">
                <a:solidFill>
                  <a:srgbClr val="009900"/>
                </a:solidFill>
              </a:rPr>
              <a:t> for Teaching and Learning™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    [Name of Course Guide]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E4F5FE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Verdan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12/01-2009</a:t>
            </a:r>
          </a:p>
        </p:txBody>
      </p:sp>
      <p:sp>
        <p:nvSpPr>
          <p:cNvPr id="2938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25C829-BEA4-4631-B4E9-90D7119546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 userDrawn="1">
            <p:ph type="ftr" sz="quarter" idx="3"/>
          </p:nvPr>
        </p:nvSpPr>
        <p:spPr>
          <a:xfrm>
            <a:off x="2209800" y="6246813"/>
            <a:ext cx="4419600" cy="533400"/>
          </a:xfrm>
          <a:prstGeom prst="rect">
            <a:avLst/>
          </a:prstGeom>
          <a:noFill/>
        </p:spPr>
        <p:txBody>
          <a:bodyPr/>
          <a:lstStyle>
            <a:lvl1pPr>
              <a:defRPr sz="800" b="1" i="1">
                <a:solidFill>
                  <a:srgbClr val="0000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2011 International Technology and Engineering Educators Association,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    </a:t>
            </a:r>
            <a:r>
              <a:rPr lang="en-US" err="1">
                <a:solidFill>
                  <a:srgbClr val="C00000"/>
                </a:solidFill>
              </a:rPr>
              <a:t>STEM</a:t>
            </a:r>
            <a:r>
              <a:rPr lang="en-US" err="1">
                <a:sym typeface="Wingdings" pitchFamily="2" charset="2"/>
              </a:rPr>
              <a:t></a:t>
            </a:r>
            <a:r>
              <a:rPr lang="en-US" err="1">
                <a:solidFill>
                  <a:srgbClr val="009900"/>
                </a:solidFill>
              </a:rPr>
              <a:t>Center</a:t>
            </a:r>
            <a:r>
              <a:rPr lang="en-US">
                <a:solidFill>
                  <a:srgbClr val="009900"/>
                </a:solidFill>
              </a:rPr>
              <a:t> for Teaching and Learning™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    [Name of Course Guide]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emf"/><Relationship Id="rId18" Type="http://schemas.openxmlformats.org/officeDocument/2006/relationships/slide" Target="slide11.xm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png"/><Relationship Id="rId7" Type="http://schemas.openxmlformats.org/officeDocument/2006/relationships/image" Target="../media/image3.wmf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tags" Target="../tags/tag3.xml"/><Relationship Id="rId6" Type="http://schemas.openxmlformats.org/officeDocument/2006/relationships/slide" Target="slide9.xml"/><Relationship Id="rId11" Type="http://schemas.openxmlformats.org/officeDocument/2006/relationships/image" Target="../media/image5.emf"/><Relationship Id="rId24" Type="http://schemas.openxmlformats.org/officeDocument/2006/relationships/slide" Target="slide10.xml"/><Relationship Id="rId5" Type="http://schemas.openxmlformats.org/officeDocument/2006/relationships/image" Target="../media/image2.w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slide" Target="slide6.xml"/><Relationship Id="rId19" Type="http://schemas.openxmlformats.org/officeDocument/2006/relationships/image" Target="../media/image9.emf"/><Relationship Id="rId4" Type="http://schemas.openxmlformats.org/officeDocument/2006/relationships/slide" Target="slide4.xml"/><Relationship Id="rId9" Type="http://schemas.openxmlformats.org/officeDocument/2006/relationships/image" Target="../media/image4.wmf"/><Relationship Id="rId14" Type="http://schemas.openxmlformats.org/officeDocument/2006/relationships/slide" Target="slide7.xml"/><Relationship Id="rId22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19400"/>
            <a:ext cx="8686800" cy="1219200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</a:pPr>
            <a:r>
              <a:rPr lang="en-US" sz="2800" b="1" i="1" dirty="0" smtClean="0">
                <a:solidFill>
                  <a:srgbClr val="0000FF"/>
                </a:solidFill>
                <a:latin typeface="GillSans"/>
              </a:rPr>
              <a:t>Foundations of Technology, Third Edition/</a:t>
            </a:r>
            <a:br>
              <a:rPr lang="en-US" sz="2800" b="1" i="1" dirty="0" smtClean="0">
                <a:solidFill>
                  <a:srgbClr val="0000FF"/>
                </a:solidFill>
                <a:latin typeface="GillSans"/>
              </a:rPr>
            </a:br>
            <a:r>
              <a:rPr lang="en-US" sz="2800" b="1" i="1" dirty="0" smtClean="0">
                <a:solidFill>
                  <a:srgbClr val="0000FF"/>
                </a:solidFill>
                <a:latin typeface="GillSans"/>
              </a:rPr>
              <a:t>Technology, Engineering, and Design</a:t>
            </a:r>
            <a:endParaRPr lang="en-US" sz="3600" b="1" i="1" dirty="0" smtClean="0">
              <a:solidFill>
                <a:srgbClr val="309828"/>
              </a:solidFill>
              <a:latin typeface="GillSans"/>
            </a:endParaRPr>
          </a:p>
        </p:txBody>
      </p:sp>
      <p:pic>
        <p:nvPicPr>
          <p:cNvPr id="8195" name="Picture 9" descr="100_0622.JPG"/>
          <p:cNvPicPr>
            <a:picLocks noChangeAspect="1"/>
          </p:cNvPicPr>
          <p:nvPr/>
        </p:nvPicPr>
        <p:blipFill>
          <a:blip r:embed="rId3" cstate="print"/>
          <a:srcRect l="13043" t="9525"/>
          <a:stretch>
            <a:fillRect/>
          </a:stretch>
        </p:blipFill>
        <p:spPr bwMode="auto">
          <a:xfrm>
            <a:off x="6897688" y="0"/>
            <a:ext cx="22463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thebaynet_nasaembed200gir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30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dec-13-schools-01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0"/>
            <a:ext cx="20970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" descr="2students MS.JPG"/>
          <p:cNvPicPr>
            <a:picLocks noChangeAspect="1"/>
          </p:cNvPicPr>
          <p:nvPr/>
        </p:nvPicPr>
        <p:blipFill>
          <a:blip r:embed="rId6" cstate="print"/>
          <a:srcRect l="9782" r="11957"/>
          <a:stretch>
            <a:fillRect/>
          </a:stretch>
        </p:blipFill>
        <p:spPr bwMode="auto">
          <a:xfrm>
            <a:off x="1524000" y="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Diverse group presenting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0"/>
            <a:ext cx="1831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 bwMode="auto">
          <a:xfrm>
            <a:off x="0" y="1752600"/>
            <a:ext cx="9144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201" name="Picture 13" descr="EbD 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1600200"/>
            <a:ext cx="1676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82600" y="6235700"/>
            <a:ext cx="44196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solidFill>
                  <a:srgbClr val="000000"/>
                </a:solidFill>
                <a:cs typeface="Arial" pitchFamily="34" charset="0"/>
              </a:rPr>
              <a:t>© 2011 International Technology and Engineering Educators </a:t>
            </a:r>
            <a:r>
              <a:rPr lang="en-US" i="1" dirty="0" smtClean="0">
                <a:solidFill>
                  <a:srgbClr val="000000"/>
                </a:solidFill>
                <a:cs typeface="Arial" pitchFamily="34" charset="0"/>
              </a:rPr>
              <a:t>Association</a:t>
            </a:r>
            <a:endParaRPr lang="en-US" i="1" dirty="0" smtClean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i="1" dirty="0" smtClean="0">
                <a:solidFill>
                  <a:srgbClr val="000000"/>
                </a:solidFill>
                <a:cs typeface="Arial" pitchFamily="34" charset="0"/>
              </a:rPr>
              <a:t>    </a:t>
            </a:r>
            <a:r>
              <a:rPr lang="en-US" b="1" dirty="0" err="1" smtClean="0">
                <a:solidFill>
                  <a:srgbClr val="C00000"/>
                </a:solidFill>
                <a:cs typeface="Arial" pitchFamily="34" charset="0"/>
              </a:rPr>
              <a:t>STEM</a:t>
            </a:r>
            <a:r>
              <a:rPr lang="en-US" b="1" dirty="0" err="1" smtClean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</a:t>
            </a:r>
            <a:r>
              <a:rPr lang="en-US" b="1" dirty="0" err="1" smtClean="0">
                <a:solidFill>
                  <a:srgbClr val="009900"/>
                </a:solidFill>
                <a:cs typeface="Arial" pitchFamily="34" charset="0"/>
              </a:rPr>
              <a:t>Center</a:t>
            </a:r>
            <a:r>
              <a:rPr lang="en-US" b="1" dirty="0" smtClean="0">
                <a:solidFill>
                  <a:srgbClr val="009900"/>
                </a:solidFill>
                <a:cs typeface="Arial" pitchFamily="34" charset="0"/>
              </a:rPr>
              <a:t> for Teaching and Learning™</a:t>
            </a:r>
          </a:p>
          <a:p>
            <a:r>
              <a:rPr lang="en-US" b="1" i="1" dirty="0" smtClean="0">
                <a:cs typeface="Arial" pitchFamily="34" charset="0"/>
              </a:rPr>
              <a:t>    Foundations of Technology, Third Edition/  </a:t>
            </a:r>
          </a:p>
          <a:p>
            <a:r>
              <a:rPr lang="en-US" b="1" i="1" dirty="0" smtClean="0">
                <a:cs typeface="Arial" pitchFamily="34" charset="0"/>
              </a:rPr>
              <a:t>    Technology, Engineering, and Design</a:t>
            </a:r>
            <a:endParaRPr lang="en-US" i="1" dirty="0" smtClean="0"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203" name="Picture 16" descr="ITEEA-194_295 log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28600" y="4191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400" b="1" i="1" kern="0" dirty="0">
                <a:solidFill>
                  <a:srgbClr val="CC0000"/>
                </a:solidFill>
                <a:latin typeface="GillSans" pitchFamily="34" charset="0"/>
                <a:cs typeface="Arial" pitchFamily="34" charset="0"/>
              </a:rPr>
              <a:t/>
            </a:r>
            <a:br>
              <a:rPr lang="en-US" sz="1400" b="1" i="1" kern="0" dirty="0">
                <a:solidFill>
                  <a:srgbClr val="CC0000"/>
                </a:solidFill>
                <a:latin typeface="GillSans" pitchFamily="34" charset="0"/>
                <a:cs typeface="Arial" pitchFamily="34" charset="0"/>
              </a:rPr>
            </a:br>
            <a:r>
              <a:rPr lang="en-US" sz="2000" b="1" kern="0" dirty="0">
                <a:solidFill>
                  <a:srgbClr val="309828"/>
                </a:solidFill>
                <a:latin typeface="GillSans" pitchFamily="34" charset="0"/>
                <a:cs typeface="Arial" pitchFamily="34" charset="0"/>
              </a:rPr>
              <a:t>Presentation </a:t>
            </a:r>
            <a:r>
              <a:rPr lang="en-US" sz="2000" b="1" kern="0" dirty="0" smtClean="0">
                <a:solidFill>
                  <a:srgbClr val="309828"/>
                </a:solidFill>
                <a:latin typeface="GillSans" pitchFamily="34" charset="0"/>
                <a:cs typeface="Arial" pitchFamily="34" charset="0"/>
              </a:rPr>
              <a:t>3.1.1</a:t>
            </a:r>
            <a:endParaRPr lang="en-US" sz="3600" b="1" kern="0" dirty="0">
              <a:solidFill>
                <a:srgbClr val="309828"/>
              </a:solidFill>
              <a:latin typeface="GillSan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8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Biotechnology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Technology of using, adapting, and altering organisms and biological processes for a desired outcome.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Examples:</a:t>
            </a:r>
          </a:p>
          <a:p>
            <a:pPr marL="627063"/>
            <a:r>
              <a:rPr lang="en-US" sz="2200" dirty="0" smtClean="0"/>
              <a:t>Cloning</a:t>
            </a:r>
          </a:p>
          <a:p>
            <a:pPr marL="627063"/>
            <a:r>
              <a:rPr lang="en-US" sz="2200" dirty="0" smtClean="0"/>
              <a:t>Genetically altered food</a:t>
            </a:r>
          </a:p>
          <a:p>
            <a:pPr marL="627063"/>
            <a:r>
              <a:rPr lang="en-US" sz="2200" dirty="0" smtClean="0"/>
              <a:t>Food preservatives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MPj04073420000[1]"/>
          <p:cNvPicPr>
            <a:picLocks noChangeAspect="1" noChangeArrowheads="1"/>
          </p:cNvPicPr>
          <p:nvPr/>
        </p:nvPicPr>
        <p:blipFill>
          <a:blip r:embed="rId4" cstate="print"/>
          <a:srcRect t="18518"/>
          <a:stretch>
            <a:fillRect/>
          </a:stretch>
        </p:blipFill>
        <p:spPr bwMode="auto">
          <a:xfrm>
            <a:off x="5638800" y="2286000"/>
            <a:ext cx="223916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</a:t>
            </a:r>
            <a:r>
              <a:rPr lang="en-US" sz="1000" dirty="0" smtClean="0"/>
              <a:t>Association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Edition/Technology, Engineering, and Design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9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8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Fluid Technology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Technology of using fluid, either gas (pneumatics), or liquid (hydraulic) to apply force or to transport.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Examples:</a:t>
            </a:r>
          </a:p>
          <a:p>
            <a:pPr marL="627063"/>
            <a:r>
              <a:rPr lang="en-US" sz="2200" dirty="0" smtClean="0"/>
              <a:t>Pneumatic Tools</a:t>
            </a:r>
          </a:p>
          <a:p>
            <a:pPr marL="627063"/>
            <a:r>
              <a:rPr lang="en-US" sz="2200" dirty="0" smtClean="0"/>
              <a:t>Hydraulic Lift</a:t>
            </a:r>
          </a:p>
          <a:p>
            <a:pPr marL="627063"/>
            <a:r>
              <a:rPr lang="en-US" sz="2200" dirty="0" smtClean="0"/>
              <a:t>Brake systems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MCIN00493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09800"/>
            <a:ext cx="39639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</a:t>
            </a:r>
            <a:r>
              <a:rPr lang="en-US" sz="1000" dirty="0" smtClean="0"/>
              <a:t>Association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Edition/Technology, Engineering, and Design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9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814" y="2133600"/>
            <a:ext cx="259218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are the Core Technologies?</a:t>
            </a:r>
          </a:p>
          <a:p>
            <a:r>
              <a:rPr lang="en-US" sz="2400" dirty="0" smtClean="0"/>
              <a:t>A technology system is a group of resources (subsystems) working together to solve problems and extend human capabilities.</a:t>
            </a:r>
          </a:p>
          <a:p>
            <a:r>
              <a:rPr lang="en-US" sz="2400" dirty="0" smtClean="0"/>
              <a:t>The core technologies are the “building blocks”</a:t>
            </a:r>
          </a:p>
          <a:p>
            <a:pPr>
              <a:buNone/>
            </a:pPr>
            <a:r>
              <a:rPr lang="en-US" sz="2400" dirty="0" smtClean="0"/>
              <a:t>     of all technology systems.</a:t>
            </a:r>
          </a:p>
          <a:p>
            <a:r>
              <a:rPr lang="en-US" sz="2400" dirty="0" smtClean="0"/>
              <a:t>Think of them as different books on specific 	    </a:t>
            </a:r>
            <a:r>
              <a:rPr lang="en-US" sz="2400" dirty="0" smtClean="0"/>
              <a:t>subjects—the </a:t>
            </a:r>
            <a:r>
              <a:rPr lang="en-US" sz="2400" dirty="0" smtClean="0"/>
              <a:t>combined knowledge from </a:t>
            </a:r>
            <a:r>
              <a:rPr lang="en-US" sz="2400" dirty="0"/>
              <a:t>	</a:t>
            </a:r>
            <a:r>
              <a:rPr lang="en-US" sz="2400" dirty="0" smtClean="0"/>
              <a:t>   different books can be used to create a product or system.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9468794">
            <a:off x="7157948" y="37725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Fluid</a:t>
            </a:r>
          </a:p>
          <a:p>
            <a:r>
              <a:rPr lang="en-US" sz="900" dirty="0" smtClean="0"/>
              <a:t> Technology</a:t>
            </a:r>
            <a:endParaRPr lang="en-US" sz="9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</a:t>
            </a:r>
            <a:r>
              <a:rPr lang="en-US" sz="1000" dirty="0" smtClean="0"/>
              <a:t>Association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Edition/Technology, Engineering, and Design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4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do the core technologies look like within a system?</a:t>
            </a:r>
          </a:p>
        </p:txBody>
      </p:sp>
      <p:pic>
        <p:nvPicPr>
          <p:cNvPr id="6146" name="Picture 2" descr="http://microgravity.grc.nasa.gov/education/rocket/Images/rockpa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219200"/>
            <a:ext cx="4924425" cy="36881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2438400"/>
            <a:ext cx="2590800" cy="120032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512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Structural </a:t>
            </a:r>
          </a:p>
          <a:p>
            <a:pPr algn="ctr"/>
            <a:r>
              <a:rPr lang="en-US" dirty="0" smtClean="0"/>
              <a:t>Technology &amp; Material Technology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3581400"/>
            <a:ext cx="1905000" cy="646331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Fluid </a:t>
            </a:r>
          </a:p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2057400"/>
            <a:ext cx="1905000" cy="646331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Electronic </a:t>
            </a:r>
          </a:p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2667000"/>
            <a:ext cx="1905000" cy="646331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Thermal</a:t>
            </a:r>
          </a:p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</a:t>
            </a:r>
            <a:r>
              <a:rPr lang="en-US" sz="1000" dirty="0" smtClean="0"/>
              <a:t>Association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Edition/Technology, Engineering, and Design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4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705600" cy="665163"/>
          </a:xfrm>
        </p:spPr>
        <p:txBody>
          <a:bodyPr/>
          <a:lstStyle/>
          <a:p>
            <a:pPr algn="ctr">
              <a:defRPr/>
            </a:pPr>
            <a:r>
              <a:rPr lang="en-US" sz="3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References</a:t>
            </a:r>
            <a:endParaRPr lang="en-US" sz="3400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4343400"/>
          </a:xfrm>
        </p:spPr>
        <p:txBody>
          <a:bodyPr/>
          <a:lstStyle/>
          <a:p>
            <a:pPr marL="458788" indent="-458788">
              <a:spcBef>
                <a:spcPts val="1200"/>
              </a:spcBef>
              <a:buClr>
                <a:srgbClr val="80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Text Needed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04800" y="1066800"/>
            <a:ext cx="815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9701" name="Picture 7" descr="EbD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325"/>
            <a:ext cx="1676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ITEEA-194_295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8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609600" y="6232525"/>
            <a:ext cx="44196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solidFill>
                  <a:srgbClr val="000000"/>
                </a:solidFill>
                <a:cs typeface="Arial" pitchFamily="34" charset="0"/>
              </a:rPr>
              <a:t>© 2011 International Technology and Engineering Educators </a:t>
            </a:r>
            <a:r>
              <a:rPr lang="en-US" i="1" dirty="0" smtClean="0">
                <a:solidFill>
                  <a:srgbClr val="000000"/>
                </a:solidFill>
                <a:cs typeface="Arial" pitchFamily="34" charset="0"/>
              </a:rPr>
              <a:t>Association</a:t>
            </a:r>
            <a:endParaRPr lang="en-US" i="1" dirty="0" smtClean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i="1" dirty="0" smtClean="0">
                <a:solidFill>
                  <a:srgbClr val="000000"/>
                </a:solidFill>
                <a:cs typeface="Arial" pitchFamily="34" charset="0"/>
              </a:rPr>
              <a:t>    </a:t>
            </a:r>
            <a:r>
              <a:rPr lang="en-US" b="1" dirty="0" err="1" smtClean="0">
                <a:solidFill>
                  <a:srgbClr val="C00000"/>
                </a:solidFill>
                <a:cs typeface="Arial" pitchFamily="34" charset="0"/>
              </a:rPr>
              <a:t>STEM</a:t>
            </a:r>
            <a:r>
              <a:rPr lang="en-US" b="1" dirty="0" err="1" smtClean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</a:t>
            </a:r>
            <a:r>
              <a:rPr lang="en-US" b="1" dirty="0" err="1" smtClean="0">
                <a:solidFill>
                  <a:srgbClr val="009900"/>
                </a:solidFill>
                <a:cs typeface="Arial" pitchFamily="34" charset="0"/>
              </a:rPr>
              <a:t>Center</a:t>
            </a:r>
            <a:r>
              <a:rPr lang="en-US" b="1" dirty="0" smtClean="0">
                <a:solidFill>
                  <a:srgbClr val="009900"/>
                </a:solidFill>
                <a:cs typeface="Arial" pitchFamily="34" charset="0"/>
              </a:rPr>
              <a:t> for Teaching and Learning™</a:t>
            </a:r>
          </a:p>
          <a:p>
            <a:r>
              <a:rPr lang="en-US" b="1" i="1" dirty="0" smtClean="0">
                <a:cs typeface="Arial" pitchFamily="34" charset="0"/>
              </a:rPr>
              <a:t>    Foundations of Technology, Third Edition/</a:t>
            </a:r>
          </a:p>
          <a:p>
            <a:r>
              <a:rPr lang="en-US" b="1" i="1" dirty="0" smtClean="0">
                <a:cs typeface="Arial" pitchFamily="34" charset="0"/>
              </a:rPr>
              <a:t>    Technology, Engineering, and Design</a:t>
            </a:r>
            <a:endParaRPr lang="en-US" i="1" dirty="0" smtClean="0"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914400" y="685800"/>
            <a:ext cx="990600" cy="914400"/>
            <a:chOff x="914400" y="685800"/>
            <a:chExt cx="990600" cy="914400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990600" y="685800"/>
              <a:ext cx="685800" cy="762000"/>
              <a:chOff x="1632" y="1248"/>
              <a:chExt cx="2682" cy="2286"/>
            </a:xfrm>
          </p:grpSpPr>
          <p:sp>
            <p:nvSpPr>
              <p:cNvPr id="1027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1028" name="AutoShape 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1029" name="AutoShape 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914400" y="685800"/>
              <a:ext cx="990600" cy="9144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screen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048000" y="685800"/>
            <a:ext cx="990600" cy="914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81600" y="685800"/>
            <a:ext cx="914400" cy="914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239000" y="685800"/>
            <a:ext cx="914400" cy="914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14400" y="2362200"/>
            <a:ext cx="990600" cy="914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0" y="2362200"/>
            <a:ext cx="990600" cy="914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181600" y="2286000"/>
            <a:ext cx="914400" cy="990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239000" y="2286000"/>
            <a:ext cx="990600" cy="990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C:\Program Files\Microsoft Office\MEDIA\CAGCAT10\j0235319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762000"/>
            <a:ext cx="817822" cy="834999"/>
          </a:xfrm>
          <a:prstGeom prst="rect">
            <a:avLst/>
          </a:prstGeom>
          <a:noFill/>
        </p:spPr>
      </p:pic>
      <p:pic>
        <p:nvPicPr>
          <p:cNvPr id="1033" name="Picture 9" descr="C:\Program Files\Microsoft Office\MEDIA\CAGCAT10\j0240695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8839" y="2453884"/>
            <a:ext cx="760961" cy="670316"/>
          </a:xfrm>
          <a:prstGeom prst="rect">
            <a:avLst/>
          </a:prstGeom>
          <a:noFill/>
        </p:spPr>
      </p:pic>
      <p:sp>
        <p:nvSpPr>
          <p:cNvPr id="28" name="Rounded Rectangle 27"/>
          <p:cNvSpPr/>
          <p:nvPr/>
        </p:nvSpPr>
        <p:spPr>
          <a:xfrm>
            <a:off x="914400" y="3886200"/>
            <a:ext cx="914400" cy="914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867400" y="5181600"/>
            <a:ext cx="838200" cy="838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4114800" y="5181600"/>
            <a:ext cx="914400" cy="838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543800" y="5181600"/>
            <a:ext cx="838200" cy="838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C:\Program Files\Microsoft Office\MEDIA\CAGCAT10\j0185604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1695" y="5257800"/>
            <a:ext cx="694105" cy="694793"/>
          </a:xfrm>
          <a:prstGeom prst="rect">
            <a:avLst/>
          </a:prstGeom>
          <a:noFill/>
        </p:spPr>
      </p:pic>
      <p:pic>
        <p:nvPicPr>
          <p:cNvPr id="3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762000"/>
            <a:ext cx="800100" cy="77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57800" y="762000"/>
            <a:ext cx="736600" cy="75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2438400"/>
            <a:ext cx="836524" cy="77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C:\Users\Amy\AppData\Local\Microsoft\Windows\Temporary Internet Files\Low\Content.IE5\0VLC6IBN\MC900432589[1]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24200" y="2438400"/>
            <a:ext cx="838200" cy="761886"/>
          </a:xfrm>
          <a:prstGeom prst="rect">
            <a:avLst/>
          </a:prstGeom>
          <a:noFill/>
        </p:spPr>
      </p:pic>
      <p:pic>
        <p:nvPicPr>
          <p:cNvPr id="16" name="Picture 8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19200" y="3886200"/>
            <a:ext cx="457200" cy="8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 descr="C:\Users\Amy\AppData\Local\Microsoft\Windows\Temporary Internet Files\Low\Content.IE5\V10RGICU\MC900434810[1]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114800" y="5105400"/>
            <a:ext cx="914286" cy="914286"/>
          </a:xfrm>
          <a:prstGeom prst="rect">
            <a:avLst/>
          </a:prstGeom>
          <a:noFill/>
        </p:spPr>
      </p:pic>
      <p:pic>
        <p:nvPicPr>
          <p:cNvPr id="1034" name="Picture 10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12464" y="5257799"/>
            <a:ext cx="716936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C:\Users\Amy\AppData\Local\Microsoft\Windows\Temporary Internet Files\Low\Content.IE5\9AFF6Y33\MC900437638[1]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 l="12495" r="10412" b="31248"/>
          <a:stretch>
            <a:fillRect/>
          </a:stretch>
        </p:blipFill>
        <p:spPr bwMode="auto">
          <a:xfrm>
            <a:off x="7239000" y="2286000"/>
            <a:ext cx="1034573" cy="990600"/>
          </a:xfrm>
          <a:prstGeom prst="rect">
            <a:avLst/>
          </a:prstGeom>
          <a:noFill/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</a:t>
            </a:r>
            <a:r>
              <a:rPr lang="en-US" sz="1000" dirty="0" smtClean="0"/>
              <a:t>Association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Edition/Technology, Engineering, and Design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4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669925"/>
            <a:ext cx="8001000" cy="39020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Mechanical Technology</a:t>
            </a:r>
          </a:p>
          <a:p>
            <a:pPr marL="285750" lvl="1">
              <a:buFont typeface="Wingdings" pitchFamily="2" charset="2"/>
              <a:buChar char="Ø"/>
            </a:pPr>
            <a:r>
              <a:rPr lang="en-US" dirty="0" smtClean="0"/>
              <a:t>Technology of putting together mechanical parts to produce, control, and transmit </a:t>
            </a:r>
            <a:r>
              <a:rPr lang="en-US" dirty="0" smtClean="0"/>
              <a:t>motion.</a:t>
            </a:r>
            <a:endParaRPr lang="en-US" dirty="0" smtClean="0"/>
          </a:p>
          <a:p>
            <a:pPr marL="285750" lvl="1">
              <a:buFont typeface="Wingdings" pitchFamily="2" charset="2"/>
              <a:buChar char="Ø"/>
            </a:pPr>
            <a:r>
              <a:rPr lang="en-US" sz="2200" dirty="0" smtClean="0"/>
              <a:t>Examples:</a:t>
            </a:r>
          </a:p>
          <a:p>
            <a:pPr marL="1031875">
              <a:tabLst>
                <a:tab pos="7315200" algn="l"/>
              </a:tabLst>
            </a:pPr>
            <a:r>
              <a:rPr lang="en-US" sz="2200" dirty="0" smtClean="0"/>
              <a:t>Gears on a bicycle</a:t>
            </a:r>
          </a:p>
          <a:p>
            <a:pPr marL="1031875">
              <a:tabLst>
                <a:tab pos="7315200" algn="l"/>
              </a:tabLst>
            </a:pPr>
            <a:r>
              <a:rPr lang="en-US" sz="2200" dirty="0" smtClean="0"/>
              <a:t>Windshield wipers</a:t>
            </a:r>
          </a:p>
          <a:p>
            <a:pPr marL="1031875">
              <a:tabLst>
                <a:tab pos="7315200" algn="l"/>
              </a:tabLst>
            </a:pPr>
            <a:r>
              <a:rPr lang="en-US" sz="2200" dirty="0" smtClean="0"/>
              <a:t>Engine</a:t>
            </a:r>
          </a:p>
          <a:p>
            <a:pPr marL="1031875">
              <a:tabLst>
                <a:tab pos="7315200" algn="l"/>
              </a:tabLst>
            </a:pPr>
            <a:r>
              <a:rPr lang="en-US" sz="2200" dirty="0" smtClean="0"/>
              <a:t>Sewing machine arm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MCj039744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09800"/>
            <a:ext cx="2743200" cy="257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</a:t>
            </a:r>
            <a:r>
              <a:rPr lang="en-US" sz="1000" dirty="0" smtClean="0"/>
              <a:t>Association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Edition/Technology, Engineering, and Design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5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Structural Technology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Technology of putting mechanical parts and materials together to create supports, containers, shelters, connectors, and functional </a:t>
            </a:r>
            <a:r>
              <a:rPr lang="en-US" sz="2800" dirty="0" smtClean="0"/>
              <a:t>shapes.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Examples:</a:t>
            </a:r>
          </a:p>
          <a:p>
            <a:pPr marL="793750"/>
            <a:r>
              <a:rPr lang="en-US" sz="2200" dirty="0" smtClean="0"/>
              <a:t>Trusses on Bridge</a:t>
            </a:r>
          </a:p>
          <a:p>
            <a:pPr marL="793750"/>
            <a:r>
              <a:rPr lang="en-US" sz="2200" dirty="0" smtClean="0"/>
              <a:t>Steel frame of skyscraper</a:t>
            </a:r>
          </a:p>
          <a:p>
            <a:pPr marL="793750"/>
            <a:r>
              <a:rPr lang="en-US" sz="2200" dirty="0" smtClean="0"/>
              <a:t>Legs of a Chair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MPj04074510000[1]"/>
          <p:cNvPicPr>
            <a:picLocks noChangeAspect="1" noChangeArrowheads="1"/>
          </p:cNvPicPr>
          <p:nvPr/>
        </p:nvPicPr>
        <p:blipFill>
          <a:blip r:embed="rId4" cstate="print"/>
          <a:srcRect t="16678" r="11111"/>
          <a:stretch>
            <a:fillRect/>
          </a:stretch>
        </p:blipFill>
        <p:spPr bwMode="auto">
          <a:xfrm>
            <a:off x="5486400" y="2743200"/>
            <a:ext cx="30480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</a:t>
            </a:r>
            <a:r>
              <a:rPr lang="en-US" sz="1000" dirty="0" smtClean="0"/>
              <a:t>Association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Edition/Technology, Engineering, and Design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6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Electrical Technology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Technology of producing, storing, controlling, transmitting, and getting work from electrical </a:t>
            </a:r>
            <a:r>
              <a:rPr lang="en-US" sz="2800" dirty="0" smtClean="0"/>
              <a:t>energy.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Examples:</a:t>
            </a:r>
          </a:p>
          <a:p>
            <a:pPr marL="627063"/>
            <a:r>
              <a:rPr lang="en-US" sz="2200" dirty="0" smtClean="0"/>
              <a:t>Power to a Washing Machine</a:t>
            </a:r>
          </a:p>
          <a:p>
            <a:pPr marL="627063"/>
            <a:r>
              <a:rPr lang="en-US" sz="2200" dirty="0" smtClean="0"/>
              <a:t>Power Transformer</a:t>
            </a:r>
          </a:p>
          <a:p>
            <a:pPr marL="627063"/>
            <a:r>
              <a:rPr lang="en-US" sz="2200" dirty="0" smtClean="0"/>
              <a:t>Generator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MCj041263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057400"/>
            <a:ext cx="24272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</a:t>
            </a:r>
            <a:r>
              <a:rPr lang="en-US" sz="1000" dirty="0" smtClean="0"/>
              <a:t>Association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Edition/Technology, Engineering, and Design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2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Electronic Technology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Technology of using small amounts of electricity for controlling; detecting; and information collecting, storing, retrieving, processing, and </a:t>
            </a:r>
            <a:r>
              <a:rPr lang="en-US" sz="2800" dirty="0" smtClean="0"/>
              <a:t>communicating.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Examples:</a:t>
            </a:r>
          </a:p>
          <a:p>
            <a:pPr marL="687388"/>
            <a:r>
              <a:rPr lang="en-US" sz="2200" dirty="0" smtClean="0"/>
              <a:t>Remote Control</a:t>
            </a:r>
          </a:p>
          <a:p>
            <a:pPr marL="687388"/>
            <a:r>
              <a:rPr lang="en-US" sz="2200" dirty="0" smtClean="0"/>
              <a:t>Mobile Phone</a:t>
            </a:r>
          </a:p>
          <a:p>
            <a:pPr marL="687388"/>
            <a:r>
              <a:rPr lang="en-US" sz="2200" dirty="0" smtClean="0"/>
              <a:t>Circuit Board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MCj040402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676400"/>
            <a:ext cx="15494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</a:t>
            </a:r>
            <a:r>
              <a:rPr lang="en-US" sz="1000" dirty="0" smtClean="0"/>
              <a:t>Association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Edition/Technology, Engineering, and Design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4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Optical Technology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Technology of producing light; using light for information collection, storage, retrieval, processing, and communication; and using light to do work.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Examples:</a:t>
            </a:r>
          </a:p>
          <a:p>
            <a:pPr marL="746125"/>
            <a:r>
              <a:rPr lang="en-US" sz="2200" dirty="0" smtClean="0"/>
              <a:t>Lasers</a:t>
            </a:r>
          </a:p>
          <a:p>
            <a:pPr marL="746125"/>
            <a:r>
              <a:rPr lang="en-US" sz="2200" dirty="0" smtClean="0"/>
              <a:t>Telescopes</a:t>
            </a:r>
          </a:p>
          <a:p>
            <a:pPr marL="746125"/>
            <a:r>
              <a:rPr lang="en-US" sz="2200" dirty="0" smtClean="0"/>
              <a:t>Fiber optics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MCj028685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90800"/>
            <a:ext cx="2362200" cy="21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</a:t>
            </a:r>
            <a:r>
              <a:rPr lang="en-US" sz="1000" dirty="0" smtClean="0"/>
              <a:t>Association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Edition/Technology, Engineering, and Design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1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Thermal Technology</a:t>
            </a:r>
          </a:p>
          <a:p>
            <a:pPr>
              <a:buFont typeface="Wingdings" pitchFamily="2" charset="2"/>
              <a:buChar char="Ø"/>
            </a:pPr>
            <a:r>
              <a:rPr lang="en-US" sz="2900" dirty="0" smtClean="0"/>
              <a:t>Technology of producing, storing, controlling, transmitting, and getting work from heat energy.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Examples:</a:t>
            </a:r>
          </a:p>
          <a:p>
            <a:pPr marL="687388"/>
            <a:r>
              <a:rPr lang="en-US" sz="2200" dirty="0" smtClean="0"/>
              <a:t>Thermos</a:t>
            </a:r>
          </a:p>
          <a:p>
            <a:pPr marL="687388"/>
            <a:r>
              <a:rPr lang="en-US" sz="2200" dirty="0" smtClean="0"/>
              <a:t>Insulated Clothing</a:t>
            </a:r>
          </a:p>
          <a:p>
            <a:pPr marL="687388"/>
            <a:r>
              <a:rPr lang="en-US" sz="2200" dirty="0" smtClean="0"/>
              <a:t>Solar Panels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 descr="C:\Users\Amy\AppData\Local\Microsoft\Windows\Temporary Internet Files\Low\Content.IE5\OIUQG9TT\MC90043805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81200"/>
            <a:ext cx="2743200" cy="27432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</a:t>
            </a:r>
            <a:r>
              <a:rPr lang="en-US" sz="1000" dirty="0" smtClean="0"/>
              <a:t>Association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Edition/Technology, Engineering, and Design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7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7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Materials Technology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Technology of producing, altering, and combining materials.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Examples:</a:t>
            </a:r>
          </a:p>
          <a:p>
            <a:pPr marL="627063"/>
            <a:r>
              <a:rPr lang="en-US" sz="2200" dirty="0" smtClean="0"/>
              <a:t>Welding</a:t>
            </a:r>
          </a:p>
          <a:p>
            <a:pPr marL="627063"/>
            <a:r>
              <a:rPr lang="en-US" sz="2200" dirty="0" smtClean="0"/>
              <a:t>Metal alloys</a:t>
            </a:r>
          </a:p>
          <a:p>
            <a:pPr marL="627063"/>
            <a:r>
              <a:rPr lang="en-US" sz="2200" dirty="0" smtClean="0"/>
              <a:t>Textiles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3657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09800" y="6988625"/>
            <a:ext cx="4648200" cy="60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z="1000" dirty="0" smtClean="0"/>
              <a:t>© 2011 International Technology and Engineering Educators </a:t>
            </a:r>
            <a:r>
              <a:rPr lang="en-US" sz="1000" dirty="0" smtClean="0"/>
              <a:t>Association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dirty="0" err="1" smtClean="0">
                <a:solidFill>
                  <a:srgbClr val="C00000"/>
                </a:solidFill>
              </a:rPr>
              <a:t>STEM</a:t>
            </a:r>
            <a:r>
              <a:rPr lang="en-US" sz="1000" dirty="0" err="1" smtClean="0">
                <a:sym typeface="Wingdings" pitchFamily="2" charset="2"/>
              </a:rPr>
              <a:t></a:t>
            </a:r>
            <a:r>
              <a:rPr lang="en-US" sz="1000" dirty="0" err="1" smtClean="0">
                <a:solidFill>
                  <a:srgbClr val="009900"/>
                </a:solidFill>
              </a:rPr>
              <a:t>Center</a:t>
            </a:r>
            <a:r>
              <a:rPr lang="en-US" sz="1000" dirty="0" smtClean="0">
                <a:solidFill>
                  <a:srgbClr val="009900"/>
                </a:solidFill>
              </a:rPr>
              <a:t> for Teaching and Learning™</a:t>
            </a:r>
          </a:p>
          <a:p>
            <a:pPr>
              <a:defRPr/>
            </a:pPr>
            <a:r>
              <a:rPr lang="en-US" sz="1000" dirty="0" smtClean="0"/>
              <a:t>    </a:t>
            </a:r>
            <a:r>
              <a:rPr lang="en-US" sz="1000" i="1" dirty="0" smtClean="0"/>
              <a:t>Foundations of Technology, Third Edition/Technology, Engineering, and Design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9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ICULATE_TEMPLATE_GUID" val="c661d855-35bf-4bd1-9185-8d2013576aa3"/>
  <p:tag name="ARTICULATE_TEMPLATE" val="slide-only1"/>
  <p:tag name="ARTICULATE_PRESENTER_VERSION" val="6"/>
  <p:tag name="PUBLISH_TITLE" val="ipad-template"/>
  <p:tag name="ARTICULATE_PUBLISH_PATH" val="C:\Users\Tom\Documents\My Dropbox\!active_work\iPad\pub"/>
  <p:tag name="ARTICULATE_LOGO" val="(None selected)"/>
  <p:tag name="ARTICULATE_PRESENTER" val="(None selected)"/>
  <p:tag name="ARTICULATE_PRESENTER_GUID" val="9869030842"/>
  <p:tag name="ARTICULATE_LMS" val="0"/>
  <p:tag name="ARTICULATE_USE_PROJECT_TEMPLATE" val="1"/>
  <p:tag name="LMS_PUBLISH" val="No"/>
  <p:tag name="PRESENTER_PREVIEW_MODE" val="0"/>
  <p:tag name="PRESENTER_PREVIEW_START" val="1"/>
  <p:tag name="LAUNCHINNEWWINDOW" val="0"/>
  <p:tag name="LASTPUBLISHED" val="C:\Users\Tom\Documents\My Dropbox\!active_work\iPad\pub\ipad-template\player.html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dac46cb4-5010-4dd0-a2a3-c5538e895c6f"/>
  <p:tag name="ARTICULATE_SLIDE_NAV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9cb09474-8571-4042-bd49-f49141024250"/>
  <p:tag name="ARTICULATE_SLIDE_NAV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9cb09474-8571-4042-bd49-f49141024250"/>
  <p:tag name="ARTICULATE_SLIDE_NAV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5982d4af-1ada-402d-b3ef-f66f170e010e"/>
  <p:tag name="ARTICULATE_SLIDE_NAV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5982d4af-1ada-402d-b3ef-f66f170e010e"/>
  <p:tag name="ARTICULATE_SLIDE_NAV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dJeWXyrb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5a742e20-c182-4f2e-a31c-cf427a004535"/>
  <p:tag name="ARTICULATE_SLIDE_NAV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bc17fd35-ff4d-4dae-8db7-c83db61310d0"/>
  <p:tag name="ARTICULATE_SLIDE_NAV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aa055942-442c-4f94-9ac3-f98c966fc719"/>
  <p:tag name="ARTICULATE_SLIDE_NAV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64a33f91-f19c-437d-8a24-80568e18af6d"/>
  <p:tag name="ARTICULATE_SLIDE_NAV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619e5f43-156e-4e8f-a2da-97238944ac91"/>
  <p:tag name="ARTICULATE_SLIDE_NAV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ef00258f-0c00-4ba9-85d9-ca36ff6868ef"/>
  <p:tag name="ARTICULATE_SLIDE_NAV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b1207097-91a0-4619-ac28-2b434bc1ccc4"/>
  <p:tag name="ARTICULATE_SLIDE_NAV" val="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853</Words>
  <Application>Microsoft Office PowerPoint</Application>
  <PresentationFormat>On-screen Show (4:3)</PresentationFormat>
  <Paragraphs>152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3_Profile</vt:lpstr>
      <vt:lpstr>2_Profile</vt:lpstr>
      <vt:lpstr>Foundations of Technology, Third Edition/ Technology, Engineering, and Design</vt:lpstr>
      <vt:lpstr>Main screen</vt:lpstr>
      <vt:lpstr>Point 1</vt:lpstr>
      <vt:lpstr>Point 2</vt:lpstr>
      <vt:lpstr>Point 3</vt:lpstr>
      <vt:lpstr>Point 4</vt:lpstr>
      <vt:lpstr>Point 5</vt:lpstr>
      <vt:lpstr>Point 6</vt:lpstr>
      <vt:lpstr>Point 7</vt:lpstr>
      <vt:lpstr>Point 8</vt:lpstr>
      <vt:lpstr>Point 8</vt:lpstr>
      <vt:lpstr>Help</vt:lpstr>
      <vt:lpstr>Help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KC</cp:lastModifiedBy>
  <cp:revision>121</cp:revision>
  <dcterms:created xsi:type="dcterms:W3CDTF">2011-05-30T18:22:33Z</dcterms:created>
  <dcterms:modified xsi:type="dcterms:W3CDTF">2011-09-12T17:45:21Z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ipad-template</vt:lpwstr>
  </property>
  <property fmtid="{D5CDD505-2E9C-101B-9397-08002B2CF9AE}" pid="4" name="ArticulateGUID">
    <vt:lpwstr>E0CB6D87-6455-4553-A1F9-CAAA206B6F83</vt:lpwstr>
  </property>
  <property fmtid="{D5CDD505-2E9C-101B-9397-08002B2CF9AE}" pid="5" name="ArticulateProjectFull">
    <vt:lpwstr>C:\Users\Tom\Documents\My Dropbox\!active_work\iPad\ipad-template-10.ppta</vt:lpwstr>
  </property>
</Properties>
</file>