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63" r:id="rId3"/>
    <p:sldId id="256" r:id="rId4"/>
    <p:sldId id="257" r:id="rId5"/>
    <p:sldId id="258" r:id="rId6"/>
    <p:sldId id="259" r:id="rId7"/>
    <p:sldId id="260" r:id="rId8"/>
    <p:sldId id="261" r:id="rId9"/>
    <p:sldId id="262"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696" y="7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ABBA6E-A02F-4F03-B2B1-CF512CB6012C}" type="doc">
      <dgm:prSet loTypeId="urn:microsoft.com/office/officeart/2005/8/layout/vProcess5" loCatId="process" qsTypeId="urn:microsoft.com/office/officeart/2005/8/quickstyle/simple1" qsCatId="simple" csTypeId="urn:microsoft.com/office/officeart/2005/8/colors/accent2_4" csCatId="accent2" phldr="1"/>
      <dgm:spPr/>
      <dgm:t>
        <a:bodyPr/>
        <a:lstStyle/>
        <a:p>
          <a:endParaRPr lang="en-US"/>
        </a:p>
      </dgm:t>
    </dgm:pt>
    <dgm:pt modelId="{477734F6-24EF-4B2B-9983-9886754A5003}">
      <dgm:prSet phldrT="[Text]"/>
      <dgm:spPr/>
      <dgm:t>
        <a:bodyPr/>
        <a:lstStyle/>
        <a:p>
          <a:r>
            <a:rPr lang="en-US" dirty="0" smtClean="0"/>
            <a:t>Step 1</a:t>
          </a:r>
          <a:endParaRPr lang="en-US" dirty="0"/>
        </a:p>
      </dgm:t>
    </dgm:pt>
    <dgm:pt modelId="{AAFFD7DC-2DF0-4743-B370-5149A6095735}" type="parTrans" cxnId="{79D3372C-FD62-4D2B-9D5E-7BDE22BBEB8F}">
      <dgm:prSet/>
      <dgm:spPr/>
      <dgm:t>
        <a:bodyPr/>
        <a:lstStyle/>
        <a:p>
          <a:endParaRPr lang="en-US"/>
        </a:p>
      </dgm:t>
    </dgm:pt>
    <dgm:pt modelId="{989D0EFA-AA84-4599-A2C4-538AC10F260D}" type="sibTrans" cxnId="{79D3372C-FD62-4D2B-9D5E-7BDE22BBEB8F}">
      <dgm:prSet/>
      <dgm:spPr/>
      <dgm:t>
        <a:bodyPr/>
        <a:lstStyle/>
        <a:p>
          <a:endParaRPr lang="en-US"/>
        </a:p>
      </dgm:t>
    </dgm:pt>
    <dgm:pt modelId="{BE819296-2666-4F32-A68B-93B88AFBD4C8}">
      <dgm:prSet phldrT="[Text]"/>
      <dgm:spPr/>
      <dgm:t>
        <a:bodyPr/>
        <a:lstStyle/>
        <a:p>
          <a:r>
            <a:rPr lang="en-US" dirty="0" smtClean="0"/>
            <a:t>Step 2</a:t>
          </a:r>
          <a:endParaRPr lang="en-US" dirty="0"/>
        </a:p>
      </dgm:t>
    </dgm:pt>
    <dgm:pt modelId="{BA7D1651-33E5-4CE6-8033-2A2930E23313}" type="parTrans" cxnId="{99E12352-ABFD-4B1D-B789-8B9FDCC2AFF8}">
      <dgm:prSet/>
      <dgm:spPr/>
      <dgm:t>
        <a:bodyPr/>
        <a:lstStyle/>
        <a:p>
          <a:endParaRPr lang="en-US"/>
        </a:p>
      </dgm:t>
    </dgm:pt>
    <dgm:pt modelId="{962A817A-76A4-4DDD-A3B1-A86D8627DE51}" type="sibTrans" cxnId="{99E12352-ABFD-4B1D-B789-8B9FDCC2AFF8}">
      <dgm:prSet/>
      <dgm:spPr/>
      <dgm:t>
        <a:bodyPr/>
        <a:lstStyle/>
        <a:p>
          <a:endParaRPr lang="en-US"/>
        </a:p>
      </dgm:t>
    </dgm:pt>
    <dgm:pt modelId="{DD5CF3E5-4239-4386-9B0A-4A3DEA783552}">
      <dgm:prSet phldrT="[Text]"/>
      <dgm:spPr/>
      <dgm:t>
        <a:bodyPr/>
        <a:lstStyle/>
        <a:p>
          <a:r>
            <a:rPr lang="en-US" dirty="0" smtClean="0"/>
            <a:t>Step 3</a:t>
          </a:r>
          <a:endParaRPr lang="en-US" dirty="0"/>
        </a:p>
      </dgm:t>
    </dgm:pt>
    <dgm:pt modelId="{549D3215-8ECE-4378-9820-531056D8CE41}" type="parTrans" cxnId="{C39FB773-22C0-459E-8053-1F66A9AADD31}">
      <dgm:prSet/>
      <dgm:spPr/>
      <dgm:t>
        <a:bodyPr/>
        <a:lstStyle/>
        <a:p>
          <a:endParaRPr lang="en-US"/>
        </a:p>
      </dgm:t>
    </dgm:pt>
    <dgm:pt modelId="{18BE9E2C-6BC1-4334-A5FE-24ABB522D615}" type="sibTrans" cxnId="{C39FB773-22C0-459E-8053-1F66A9AADD31}">
      <dgm:prSet/>
      <dgm:spPr/>
      <dgm:t>
        <a:bodyPr/>
        <a:lstStyle/>
        <a:p>
          <a:endParaRPr lang="en-US"/>
        </a:p>
      </dgm:t>
    </dgm:pt>
    <dgm:pt modelId="{9F367A6D-C124-4900-9A40-E09D9C527DF8}" type="pres">
      <dgm:prSet presAssocID="{B6ABBA6E-A02F-4F03-B2B1-CF512CB6012C}" presName="outerComposite" presStyleCnt="0">
        <dgm:presLayoutVars>
          <dgm:chMax val="5"/>
          <dgm:dir/>
          <dgm:resizeHandles val="exact"/>
        </dgm:presLayoutVars>
      </dgm:prSet>
      <dgm:spPr/>
      <dgm:t>
        <a:bodyPr/>
        <a:lstStyle/>
        <a:p>
          <a:endParaRPr lang="en-US"/>
        </a:p>
      </dgm:t>
    </dgm:pt>
    <dgm:pt modelId="{74A10AB5-A5F6-483A-AD25-9F6030D45AC8}" type="pres">
      <dgm:prSet presAssocID="{B6ABBA6E-A02F-4F03-B2B1-CF512CB6012C}" presName="dummyMaxCanvas" presStyleCnt="0">
        <dgm:presLayoutVars/>
      </dgm:prSet>
      <dgm:spPr/>
    </dgm:pt>
    <dgm:pt modelId="{DE58265B-8906-4B45-BC15-69E5CDBCC9BA}" type="pres">
      <dgm:prSet presAssocID="{B6ABBA6E-A02F-4F03-B2B1-CF512CB6012C}" presName="ThreeNodes_1" presStyleLbl="node1" presStyleIdx="0" presStyleCnt="3">
        <dgm:presLayoutVars>
          <dgm:bulletEnabled val="1"/>
        </dgm:presLayoutVars>
      </dgm:prSet>
      <dgm:spPr/>
      <dgm:t>
        <a:bodyPr/>
        <a:lstStyle/>
        <a:p>
          <a:endParaRPr lang="en-US"/>
        </a:p>
      </dgm:t>
    </dgm:pt>
    <dgm:pt modelId="{5FE13B53-CA34-425F-8287-3D992CE03D0A}" type="pres">
      <dgm:prSet presAssocID="{B6ABBA6E-A02F-4F03-B2B1-CF512CB6012C}" presName="ThreeNodes_2" presStyleLbl="node1" presStyleIdx="1" presStyleCnt="3">
        <dgm:presLayoutVars>
          <dgm:bulletEnabled val="1"/>
        </dgm:presLayoutVars>
      </dgm:prSet>
      <dgm:spPr/>
      <dgm:t>
        <a:bodyPr/>
        <a:lstStyle/>
        <a:p>
          <a:endParaRPr lang="en-US"/>
        </a:p>
      </dgm:t>
    </dgm:pt>
    <dgm:pt modelId="{B476F980-73C7-4348-A104-A6D0F1AD0453}" type="pres">
      <dgm:prSet presAssocID="{B6ABBA6E-A02F-4F03-B2B1-CF512CB6012C}" presName="ThreeNodes_3" presStyleLbl="node1" presStyleIdx="2" presStyleCnt="3">
        <dgm:presLayoutVars>
          <dgm:bulletEnabled val="1"/>
        </dgm:presLayoutVars>
      </dgm:prSet>
      <dgm:spPr/>
      <dgm:t>
        <a:bodyPr/>
        <a:lstStyle/>
        <a:p>
          <a:endParaRPr lang="en-US"/>
        </a:p>
      </dgm:t>
    </dgm:pt>
    <dgm:pt modelId="{F02AD097-C722-4286-B037-4A8CFEADFF9E}" type="pres">
      <dgm:prSet presAssocID="{B6ABBA6E-A02F-4F03-B2B1-CF512CB6012C}" presName="ThreeConn_1-2" presStyleLbl="fgAccFollowNode1" presStyleIdx="0" presStyleCnt="2">
        <dgm:presLayoutVars>
          <dgm:bulletEnabled val="1"/>
        </dgm:presLayoutVars>
      </dgm:prSet>
      <dgm:spPr/>
      <dgm:t>
        <a:bodyPr/>
        <a:lstStyle/>
        <a:p>
          <a:endParaRPr lang="en-US"/>
        </a:p>
      </dgm:t>
    </dgm:pt>
    <dgm:pt modelId="{BB3E1CEE-0094-46E9-817C-607585ECD0E1}" type="pres">
      <dgm:prSet presAssocID="{B6ABBA6E-A02F-4F03-B2B1-CF512CB6012C}" presName="ThreeConn_2-3" presStyleLbl="fgAccFollowNode1" presStyleIdx="1" presStyleCnt="2">
        <dgm:presLayoutVars>
          <dgm:bulletEnabled val="1"/>
        </dgm:presLayoutVars>
      </dgm:prSet>
      <dgm:spPr/>
      <dgm:t>
        <a:bodyPr/>
        <a:lstStyle/>
        <a:p>
          <a:endParaRPr lang="en-US"/>
        </a:p>
      </dgm:t>
    </dgm:pt>
    <dgm:pt modelId="{AA194C0A-DEB3-4BA6-96E3-D03D03D1B374}" type="pres">
      <dgm:prSet presAssocID="{B6ABBA6E-A02F-4F03-B2B1-CF512CB6012C}" presName="ThreeNodes_1_text" presStyleLbl="node1" presStyleIdx="2" presStyleCnt="3">
        <dgm:presLayoutVars>
          <dgm:bulletEnabled val="1"/>
        </dgm:presLayoutVars>
      </dgm:prSet>
      <dgm:spPr/>
      <dgm:t>
        <a:bodyPr/>
        <a:lstStyle/>
        <a:p>
          <a:endParaRPr lang="en-US"/>
        </a:p>
      </dgm:t>
    </dgm:pt>
    <dgm:pt modelId="{B63D9430-7304-4B46-B249-19190BCD72B6}" type="pres">
      <dgm:prSet presAssocID="{B6ABBA6E-A02F-4F03-B2B1-CF512CB6012C}" presName="ThreeNodes_2_text" presStyleLbl="node1" presStyleIdx="2" presStyleCnt="3">
        <dgm:presLayoutVars>
          <dgm:bulletEnabled val="1"/>
        </dgm:presLayoutVars>
      </dgm:prSet>
      <dgm:spPr/>
      <dgm:t>
        <a:bodyPr/>
        <a:lstStyle/>
        <a:p>
          <a:endParaRPr lang="en-US"/>
        </a:p>
      </dgm:t>
    </dgm:pt>
    <dgm:pt modelId="{A48EC78E-5735-49BE-AF71-242C0EED7D8D}" type="pres">
      <dgm:prSet presAssocID="{B6ABBA6E-A02F-4F03-B2B1-CF512CB6012C}" presName="ThreeNodes_3_text" presStyleLbl="node1" presStyleIdx="2" presStyleCnt="3">
        <dgm:presLayoutVars>
          <dgm:bulletEnabled val="1"/>
        </dgm:presLayoutVars>
      </dgm:prSet>
      <dgm:spPr/>
      <dgm:t>
        <a:bodyPr/>
        <a:lstStyle/>
        <a:p>
          <a:endParaRPr lang="en-US"/>
        </a:p>
      </dgm:t>
    </dgm:pt>
  </dgm:ptLst>
  <dgm:cxnLst>
    <dgm:cxn modelId="{15061A9B-634A-4E51-B832-367556E99523}" type="presOf" srcId="{DD5CF3E5-4239-4386-9B0A-4A3DEA783552}" destId="{B476F980-73C7-4348-A104-A6D0F1AD0453}" srcOrd="0" destOrd="0" presId="urn:microsoft.com/office/officeart/2005/8/layout/vProcess5"/>
    <dgm:cxn modelId="{55B8804C-8198-497F-9B3E-7510FBE1CDD1}" type="presOf" srcId="{477734F6-24EF-4B2B-9983-9886754A5003}" destId="{AA194C0A-DEB3-4BA6-96E3-D03D03D1B374}" srcOrd="1" destOrd="0" presId="urn:microsoft.com/office/officeart/2005/8/layout/vProcess5"/>
    <dgm:cxn modelId="{D135EE08-7979-42CE-8A08-779F3637AE7A}" type="presOf" srcId="{989D0EFA-AA84-4599-A2C4-538AC10F260D}" destId="{F02AD097-C722-4286-B037-4A8CFEADFF9E}" srcOrd="0" destOrd="0" presId="urn:microsoft.com/office/officeart/2005/8/layout/vProcess5"/>
    <dgm:cxn modelId="{D8F51E01-8815-40CE-BC34-5A46998C6775}" type="presOf" srcId="{DD5CF3E5-4239-4386-9B0A-4A3DEA783552}" destId="{A48EC78E-5735-49BE-AF71-242C0EED7D8D}" srcOrd="1" destOrd="0" presId="urn:microsoft.com/office/officeart/2005/8/layout/vProcess5"/>
    <dgm:cxn modelId="{A6D93715-8E3A-4978-BF6E-12CB24A7581E}" type="presOf" srcId="{BE819296-2666-4F32-A68B-93B88AFBD4C8}" destId="{B63D9430-7304-4B46-B249-19190BCD72B6}" srcOrd="1" destOrd="0" presId="urn:microsoft.com/office/officeart/2005/8/layout/vProcess5"/>
    <dgm:cxn modelId="{62AB1111-62C4-4779-A5F9-7CBCD273C189}" type="presOf" srcId="{962A817A-76A4-4DDD-A3B1-A86D8627DE51}" destId="{BB3E1CEE-0094-46E9-817C-607585ECD0E1}" srcOrd="0" destOrd="0" presId="urn:microsoft.com/office/officeart/2005/8/layout/vProcess5"/>
    <dgm:cxn modelId="{53FB03C4-0B6D-4E9B-9CAD-74E9585FC385}" type="presOf" srcId="{477734F6-24EF-4B2B-9983-9886754A5003}" destId="{DE58265B-8906-4B45-BC15-69E5CDBCC9BA}" srcOrd="0" destOrd="0" presId="urn:microsoft.com/office/officeart/2005/8/layout/vProcess5"/>
    <dgm:cxn modelId="{8DF712C7-BB09-482A-A804-315D89C21852}" type="presOf" srcId="{B6ABBA6E-A02F-4F03-B2B1-CF512CB6012C}" destId="{9F367A6D-C124-4900-9A40-E09D9C527DF8}" srcOrd="0" destOrd="0" presId="urn:microsoft.com/office/officeart/2005/8/layout/vProcess5"/>
    <dgm:cxn modelId="{79D3372C-FD62-4D2B-9D5E-7BDE22BBEB8F}" srcId="{B6ABBA6E-A02F-4F03-B2B1-CF512CB6012C}" destId="{477734F6-24EF-4B2B-9983-9886754A5003}" srcOrd="0" destOrd="0" parTransId="{AAFFD7DC-2DF0-4743-B370-5149A6095735}" sibTransId="{989D0EFA-AA84-4599-A2C4-538AC10F260D}"/>
    <dgm:cxn modelId="{FDE52B91-6A17-41C9-A3E6-6A60DC39447A}" type="presOf" srcId="{BE819296-2666-4F32-A68B-93B88AFBD4C8}" destId="{5FE13B53-CA34-425F-8287-3D992CE03D0A}" srcOrd="0" destOrd="0" presId="urn:microsoft.com/office/officeart/2005/8/layout/vProcess5"/>
    <dgm:cxn modelId="{C39FB773-22C0-459E-8053-1F66A9AADD31}" srcId="{B6ABBA6E-A02F-4F03-B2B1-CF512CB6012C}" destId="{DD5CF3E5-4239-4386-9B0A-4A3DEA783552}" srcOrd="2" destOrd="0" parTransId="{549D3215-8ECE-4378-9820-531056D8CE41}" sibTransId="{18BE9E2C-6BC1-4334-A5FE-24ABB522D615}"/>
    <dgm:cxn modelId="{99E12352-ABFD-4B1D-B789-8B9FDCC2AFF8}" srcId="{B6ABBA6E-A02F-4F03-B2B1-CF512CB6012C}" destId="{BE819296-2666-4F32-A68B-93B88AFBD4C8}" srcOrd="1" destOrd="0" parTransId="{BA7D1651-33E5-4CE6-8033-2A2930E23313}" sibTransId="{962A817A-76A4-4DDD-A3B1-A86D8627DE51}"/>
    <dgm:cxn modelId="{70E365F9-EAE7-4669-827F-881D51DF2EAA}" type="presParOf" srcId="{9F367A6D-C124-4900-9A40-E09D9C527DF8}" destId="{74A10AB5-A5F6-483A-AD25-9F6030D45AC8}" srcOrd="0" destOrd="0" presId="urn:microsoft.com/office/officeart/2005/8/layout/vProcess5"/>
    <dgm:cxn modelId="{5A6EA756-08BF-4940-945B-182BF23A3B53}" type="presParOf" srcId="{9F367A6D-C124-4900-9A40-E09D9C527DF8}" destId="{DE58265B-8906-4B45-BC15-69E5CDBCC9BA}" srcOrd="1" destOrd="0" presId="urn:microsoft.com/office/officeart/2005/8/layout/vProcess5"/>
    <dgm:cxn modelId="{AC2656FF-F620-49D7-AFD4-13F9DB64AD8D}" type="presParOf" srcId="{9F367A6D-C124-4900-9A40-E09D9C527DF8}" destId="{5FE13B53-CA34-425F-8287-3D992CE03D0A}" srcOrd="2" destOrd="0" presId="urn:microsoft.com/office/officeart/2005/8/layout/vProcess5"/>
    <dgm:cxn modelId="{692F6A25-514C-486A-939A-D8BDF559A2AD}" type="presParOf" srcId="{9F367A6D-C124-4900-9A40-E09D9C527DF8}" destId="{B476F980-73C7-4348-A104-A6D0F1AD0453}" srcOrd="3" destOrd="0" presId="urn:microsoft.com/office/officeart/2005/8/layout/vProcess5"/>
    <dgm:cxn modelId="{5DD9CD49-9537-480D-8486-6C71B0C15910}" type="presParOf" srcId="{9F367A6D-C124-4900-9A40-E09D9C527DF8}" destId="{F02AD097-C722-4286-B037-4A8CFEADFF9E}" srcOrd="4" destOrd="0" presId="urn:microsoft.com/office/officeart/2005/8/layout/vProcess5"/>
    <dgm:cxn modelId="{19048E76-6448-40F9-8982-E5A5CDE3DFCD}" type="presParOf" srcId="{9F367A6D-C124-4900-9A40-E09D9C527DF8}" destId="{BB3E1CEE-0094-46E9-817C-607585ECD0E1}" srcOrd="5" destOrd="0" presId="urn:microsoft.com/office/officeart/2005/8/layout/vProcess5"/>
    <dgm:cxn modelId="{39D75EF4-CACE-4650-9F76-F0EABA98CE63}" type="presParOf" srcId="{9F367A6D-C124-4900-9A40-E09D9C527DF8}" destId="{AA194C0A-DEB3-4BA6-96E3-D03D03D1B374}" srcOrd="6" destOrd="0" presId="urn:microsoft.com/office/officeart/2005/8/layout/vProcess5"/>
    <dgm:cxn modelId="{6071939B-76E9-4E76-AE8E-4250E2BC050A}" type="presParOf" srcId="{9F367A6D-C124-4900-9A40-E09D9C527DF8}" destId="{B63D9430-7304-4B46-B249-19190BCD72B6}" srcOrd="7" destOrd="0" presId="urn:microsoft.com/office/officeart/2005/8/layout/vProcess5"/>
    <dgm:cxn modelId="{CEEB8903-AB49-429E-B578-E38E670026B9}" type="presParOf" srcId="{9F367A6D-C124-4900-9A40-E09D9C527DF8}" destId="{A48EC78E-5735-49BE-AF71-242C0EED7D8D}"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58265B-8906-4B45-BC15-69E5CDBCC9BA}">
      <dsp:nvSpPr>
        <dsp:cNvPr id="0" name=""/>
        <dsp:cNvSpPr/>
      </dsp:nvSpPr>
      <dsp:spPr>
        <a:xfrm>
          <a:off x="0" y="0"/>
          <a:ext cx="2849880" cy="769620"/>
        </a:xfrm>
        <a:prstGeom prst="roundRect">
          <a:avLst>
            <a:gd name="adj" fmla="val 10000"/>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Step 1</a:t>
          </a:r>
          <a:endParaRPr lang="en-US" sz="3300" kern="1200" dirty="0"/>
        </a:p>
      </dsp:txBody>
      <dsp:txXfrm>
        <a:off x="22541" y="22541"/>
        <a:ext cx="2019400" cy="724538"/>
      </dsp:txXfrm>
    </dsp:sp>
    <dsp:sp modelId="{5FE13B53-CA34-425F-8287-3D992CE03D0A}">
      <dsp:nvSpPr>
        <dsp:cNvPr id="0" name=""/>
        <dsp:cNvSpPr/>
      </dsp:nvSpPr>
      <dsp:spPr>
        <a:xfrm>
          <a:off x="251460" y="897890"/>
          <a:ext cx="2849880" cy="769620"/>
        </a:xfrm>
        <a:prstGeom prst="roundRect">
          <a:avLst>
            <a:gd name="adj" fmla="val 10000"/>
          </a:avLst>
        </a:prstGeom>
        <a:solidFill>
          <a:schemeClr val="accent2">
            <a:shade val="50000"/>
            <a:hueOff val="-27656"/>
            <a:satOff val="-5606"/>
            <a:lumOff val="308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Step 2</a:t>
          </a:r>
          <a:endParaRPr lang="en-US" sz="3300" kern="1200" dirty="0"/>
        </a:p>
      </dsp:txBody>
      <dsp:txXfrm>
        <a:off x="274001" y="920431"/>
        <a:ext cx="2053085" cy="724537"/>
      </dsp:txXfrm>
    </dsp:sp>
    <dsp:sp modelId="{B476F980-73C7-4348-A104-A6D0F1AD0453}">
      <dsp:nvSpPr>
        <dsp:cNvPr id="0" name=""/>
        <dsp:cNvSpPr/>
      </dsp:nvSpPr>
      <dsp:spPr>
        <a:xfrm>
          <a:off x="502920" y="1795780"/>
          <a:ext cx="2849880" cy="769620"/>
        </a:xfrm>
        <a:prstGeom prst="roundRect">
          <a:avLst>
            <a:gd name="adj" fmla="val 10000"/>
          </a:avLst>
        </a:prstGeom>
        <a:solidFill>
          <a:schemeClr val="accent2">
            <a:shade val="50000"/>
            <a:hueOff val="-27656"/>
            <a:satOff val="-5606"/>
            <a:lumOff val="308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Step 3</a:t>
          </a:r>
          <a:endParaRPr lang="en-US" sz="3300" kern="1200" dirty="0"/>
        </a:p>
      </dsp:txBody>
      <dsp:txXfrm>
        <a:off x="525461" y="1818321"/>
        <a:ext cx="2053085" cy="724537"/>
      </dsp:txXfrm>
    </dsp:sp>
    <dsp:sp modelId="{F02AD097-C722-4286-B037-4A8CFEADFF9E}">
      <dsp:nvSpPr>
        <dsp:cNvPr id="0" name=""/>
        <dsp:cNvSpPr/>
      </dsp:nvSpPr>
      <dsp:spPr>
        <a:xfrm>
          <a:off x="2349627" y="583628"/>
          <a:ext cx="500253" cy="500253"/>
        </a:xfrm>
        <a:prstGeom prst="downArrow">
          <a:avLst>
            <a:gd name="adj1" fmla="val 55000"/>
            <a:gd name="adj2" fmla="val 45000"/>
          </a:avLst>
        </a:prstGeom>
        <a:solidFill>
          <a:schemeClr val="accent2">
            <a:alpha val="90000"/>
            <a:tint val="55000"/>
            <a:hueOff val="0"/>
            <a:satOff val="0"/>
            <a:lumOff val="0"/>
            <a:alphaOff val="0"/>
          </a:scheme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2462184" y="583628"/>
        <a:ext cx="275139" cy="376440"/>
      </dsp:txXfrm>
    </dsp:sp>
    <dsp:sp modelId="{BB3E1CEE-0094-46E9-817C-607585ECD0E1}">
      <dsp:nvSpPr>
        <dsp:cNvPr id="0" name=""/>
        <dsp:cNvSpPr/>
      </dsp:nvSpPr>
      <dsp:spPr>
        <a:xfrm>
          <a:off x="2601087" y="1476387"/>
          <a:ext cx="500253" cy="500253"/>
        </a:xfrm>
        <a:prstGeom prst="downArrow">
          <a:avLst>
            <a:gd name="adj1" fmla="val 55000"/>
            <a:gd name="adj2" fmla="val 45000"/>
          </a:avLst>
        </a:prstGeom>
        <a:solidFill>
          <a:schemeClr val="accent2">
            <a:alpha val="90000"/>
            <a:tint val="55000"/>
            <a:hueOff val="0"/>
            <a:satOff val="0"/>
            <a:lumOff val="0"/>
            <a:alphaOff val="0"/>
          </a:scheme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2713644" y="1476387"/>
        <a:ext cx="275139" cy="37644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0ED784-2AED-49E9-B2B0-5A21E0646578}" type="datetimeFigureOut">
              <a:rPr lang="en-US" smtClean="0"/>
              <a:pPr/>
              <a:t>9/12/2011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F96C15-E9A0-4568-978B-409C5EB7A9C7}" type="slidenum">
              <a:rPr lang="en-US" smtClean="0"/>
              <a:pPr/>
              <a:t>‹#›</a:t>
            </a:fld>
            <a:endParaRPr lang="en-US"/>
          </a:p>
        </p:txBody>
      </p:sp>
    </p:spTree>
    <p:extLst>
      <p:ext uri="{BB962C8B-B14F-4D97-AF65-F5344CB8AC3E}">
        <p14:creationId xmlns:p14="http://schemas.microsoft.com/office/powerpoint/2010/main" val="893485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ftr" sz="quarter" idx="4"/>
          </p:nvPr>
        </p:nvSpPr>
        <p:spPr bwMode="auto">
          <a:xfrm>
            <a:off x="0" y="8469443"/>
            <a:ext cx="4919870" cy="674557"/>
          </a:xfrm>
          <a:noFill/>
          <a:ln>
            <a:miter lim="800000"/>
            <a:headEnd/>
            <a:tailEnd/>
          </a:ln>
        </p:spPr>
        <p:txBody>
          <a:bodyPr vert="horz" wrap="square" lIns="91435" tIns="45718" rIns="91435" bIns="45718" numCol="1" anchor="t" anchorCtr="0" compatLnSpc="1">
            <a:prstTxWarp prst="textNoShape">
              <a:avLst/>
            </a:prstTxWarp>
          </a:bodyPr>
          <a:lstStyle/>
          <a:p>
            <a:r>
              <a:rPr lang="en-US" smtClean="0">
                <a:solidFill>
                  <a:srgbClr val="000000"/>
                </a:solidFill>
              </a:rPr>
              <a:t>© International Technology Education Assoc</a:t>
            </a:r>
          </a:p>
        </p:txBody>
      </p:sp>
      <p:sp>
        <p:nvSpPr>
          <p:cNvPr id="31747" name="Rectangle 7"/>
          <p:cNvSpPr>
            <a:spLocks noGrp="1" noChangeArrowheads="1"/>
          </p:cNvSpPr>
          <p:nvPr>
            <p:ph type="sldNum" sz="quarter" idx="5"/>
          </p:nvPr>
        </p:nvSpPr>
        <p:spPr bwMode="auto">
          <a:xfrm>
            <a:off x="5292587" y="8619344"/>
            <a:ext cx="1267239" cy="299803"/>
          </a:xfrm>
          <a:noFill/>
          <a:ln>
            <a:miter lim="800000"/>
            <a:headEnd/>
            <a:tailEnd/>
          </a:ln>
        </p:spPr>
        <p:txBody>
          <a:bodyPr vert="horz" wrap="square" lIns="91435" tIns="45718" rIns="91435" bIns="45718" numCol="1" anchor="t" anchorCtr="0" compatLnSpc="1">
            <a:prstTxWarp prst="textNoShape">
              <a:avLst/>
            </a:prstTxWarp>
          </a:bodyPr>
          <a:lstStyle/>
          <a:p>
            <a:r>
              <a:rPr lang="en-US" smtClean="0">
                <a:solidFill>
                  <a:srgbClr val="000000"/>
                </a:solidFill>
              </a:rPr>
              <a:t>Slide #</a:t>
            </a:r>
            <a:fld id="{89D85BE4-F30A-43F4-B010-3BC1B334A162}" type="slidenum">
              <a:rPr lang="en-US" smtClean="0">
                <a:solidFill>
                  <a:srgbClr val="000000"/>
                </a:solidFill>
              </a:rPr>
              <a:pPr/>
              <a:t>1</a:t>
            </a:fld>
            <a:endParaRPr lang="en-US" smtClean="0">
              <a:solidFill>
                <a:srgbClr val="000000"/>
              </a:solidFill>
            </a:endParaRPr>
          </a:p>
        </p:txBody>
      </p:sp>
      <p:sp>
        <p:nvSpPr>
          <p:cNvPr id="31748" name="Rectangle 2"/>
          <p:cNvSpPr>
            <a:spLocks noGrp="1" noRot="1" noChangeAspect="1" noChangeArrowheads="1" noTextEdit="1"/>
          </p:cNvSpPr>
          <p:nvPr>
            <p:ph type="sldImg"/>
          </p:nvPr>
        </p:nvSpPr>
        <p:spPr>
          <a:xfrm>
            <a:off x="806450" y="447675"/>
            <a:ext cx="5297488" cy="3975100"/>
          </a:xfrm>
          <a:ln/>
        </p:spPr>
      </p:sp>
      <p:sp>
        <p:nvSpPr>
          <p:cNvPr id="31749" name="Rectangle 3"/>
          <p:cNvSpPr>
            <a:spLocks noGrp="1" noChangeArrowheads="1"/>
          </p:cNvSpPr>
          <p:nvPr>
            <p:ph type="body" idx="1"/>
          </p:nvPr>
        </p:nvSpPr>
        <p:spPr>
          <a:xfrm>
            <a:off x="521804" y="4572000"/>
            <a:ext cx="5888935" cy="3747541"/>
          </a:xfrm>
          <a:noFill/>
          <a:ln/>
        </p:spPr>
        <p:txBody>
          <a:bodyPr/>
          <a:lstStyle/>
          <a:p>
            <a:pPr eaLnBrk="1" hangingPunct="1"/>
            <a:endParaRPr lang="en-US" b="1" smtClean="0"/>
          </a:p>
        </p:txBody>
      </p:sp>
      <p:sp>
        <p:nvSpPr>
          <p:cNvPr id="31750" name="Date Placeholder 5"/>
          <p:cNvSpPr>
            <a:spLocks noGrp="1"/>
          </p:cNvSpPr>
          <p:nvPr>
            <p:ph type="dt" sz="quarter" idx="1"/>
          </p:nvPr>
        </p:nvSpPr>
        <p:spPr>
          <a:noFill/>
        </p:spPr>
        <p:txBody>
          <a:bodyPr/>
          <a:lstStyle/>
          <a:p>
            <a:r>
              <a:rPr lang="en-US" smtClean="0">
                <a:solidFill>
                  <a:srgbClr val="000000"/>
                </a:solidFill>
              </a:rPr>
              <a:t>12/01/2009</a:t>
            </a:r>
          </a:p>
        </p:txBody>
      </p:sp>
      <p:sp>
        <p:nvSpPr>
          <p:cNvPr id="31751" name="Header Placeholder 6"/>
          <p:cNvSpPr>
            <a:spLocks noGrp="1"/>
          </p:cNvSpPr>
          <p:nvPr>
            <p:ph type="hdr" sz="quarter"/>
          </p:nvPr>
        </p:nvSpPr>
        <p:spPr>
          <a:noFill/>
        </p:spPr>
        <p:txBody>
          <a:bodyPr/>
          <a:lstStyle/>
          <a:p>
            <a:r>
              <a:rPr lang="en-US" smtClean="0">
                <a:solidFill>
                  <a:srgbClr val="000000"/>
                </a:solidFill>
              </a:rPr>
              <a:t>STEMCenter for Teaching &amp; Learning™      Engineering byDesign™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F96C15-E9A0-4568-978B-409C5EB7A9C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F96C15-E9A0-4568-978B-409C5EB7A9C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order to save money and time, consumers must be able to troubleshoot devices , to some level, by themselves to avoid throwing away the product only to buy a new one, or to avoid spending hours online or on the phone with product support.</a:t>
            </a:r>
          </a:p>
          <a:p>
            <a:endParaRPr lang="en-US" dirty="0"/>
          </a:p>
        </p:txBody>
      </p:sp>
      <p:sp>
        <p:nvSpPr>
          <p:cNvPr id="4" name="Slide Number Placeholder 3"/>
          <p:cNvSpPr>
            <a:spLocks noGrp="1"/>
          </p:cNvSpPr>
          <p:nvPr>
            <p:ph type="sldNum" sz="quarter" idx="10"/>
          </p:nvPr>
        </p:nvSpPr>
        <p:spPr/>
        <p:txBody>
          <a:bodyPr/>
          <a:lstStyle/>
          <a:p>
            <a:fld id="{70F96C15-E9A0-4568-978B-409C5EB7A9C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hyperlink “troubleshooting</a:t>
            </a:r>
            <a:r>
              <a:rPr lang="en-US" baseline="0" dirty="0" smtClean="0"/>
              <a:t> diagrams” links to the next slide.</a:t>
            </a:r>
            <a:endParaRPr lang="en-US" dirty="0" smtClean="0"/>
          </a:p>
          <a:p>
            <a:r>
              <a:rPr lang="en-US" dirty="0" smtClean="0"/>
              <a:t>For additional examples</a:t>
            </a:r>
            <a:r>
              <a:rPr lang="en-US" baseline="0" dirty="0" smtClean="0"/>
              <a:t> to include in the presentation, see suggested resources.</a:t>
            </a:r>
            <a:endParaRPr lang="en-US" dirty="0"/>
          </a:p>
        </p:txBody>
      </p:sp>
      <p:sp>
        <p:nvSpPr>
          <p:cNvPr id="4" name="Slide Number Placeholder 3"/>
          <p:cNvSpPr>
            <a:spLocks noGrp="1"/>
          </p:cNvSpPr>
          <p:nvPr>
            <p:ph type="sldNum" sz="quarter" idx="10"/>
          </p:nvPr>
        </p:nvSpPr>
        <p:spPr/>
        <p:txBody>
          <a:bodyPr/>
          <a:lstStyle/>
          <a:p>
            <a:fld id="{70F96C15-E9A0-4568-978B-409C5EB7A9C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F96C15-E9A0-4568-978B-409C5EB7A9C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 avoid issues where troubleshooting is necessary, users must maintain the safe and proper operation of the system or product.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Manuals are carefully developed and distributed with products for consumers to understand the limitations of the device.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70F96C15-E9A0-4568-978B-409C5EB7A9C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Schematic diagrams are</a:t>
            </a:r>
            <a:r>
              <a:rPr lang="en-US" baseline="0" dirty="0" smtClean="0"/>
              <a:t> most often used in electronics to represent circuits.</a:t>
            </a:r>
          </a:p>
          <a:p>
            <a:endParaRPr lang="en-US" baseline="0" dirty="0" smtClean="0"/>
          </a:p>
          <a:p>
            <a:r>
              <a:rPr lang="en-US" baseline="0" dirty="0" smtClean="0"/>
              <a:t>Images taken from: http://dsnra.jpl.nasa.gov/software/xfig/</a:t>
            </a:r>
          </a:p>
          <a:p>
            <a:r>
              <a:rPr lang="en-US" baseline="0" dirty="0" smtClean="0"/>
              <a:t>Often schematics are included with the troubleshooting diagrams to assist in assessing the malfunction.</a:t>
            </a:r>
            <a:endParaRPr lang="en-US" dirty="0"/>
          </a:p>
        </p:txBody>
      </p:sp>
      <p:sp>
        <p:nvSpPr>
          <p:cNvPr id="4" name="Slide Number Placeholder 3"/>
          <p:cNvSpPr>
            <a:spLocks noGrp="1"/>
          </p:cNvSpPr>
          <p:nvPr>
            <p:ph type="sldNum" sz="quarter" idx="10"/>
          </p:nvPr>
        </p:nvSpPr>
        <p:spPr/>
        <p:txBody>
          <a:bodyPr/>
          <a:lstStyle/>
          <a:p>
            <a:fld id="{70F96C15-E9A0-4568-978B-409C5EB7A9C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857250" y="523875"/>
            <a:ext cx="5295900" cy="3973513"/>
          </a:xfrm>
          <a:ln/>
        </p:spPr>
      </p:sp>
      <p:sp>
        <p:nvSpPr>
          <p:cNvPr id="53251" name="Rectangle 3"/>
          <p:cNvSpPr>
            <a:spLocks noGrp="1" noChangeArrowheads="1"/>
          </p:cNvSpPr>
          <p:nvPr>
            <p:ph type="body" idx="1"/>
          </p:nvPr>
        </p:nvSpPr>
        <p:spPr>
          <a:noFill/>
          <a:ln/>
        </p:spPr>
        <p:txBody>
          <a:bodyPr/>
          <a:lstStyle/>
          <a:p>
            <a:endParaRPr lang="en-US" smtClean="0"/>
          </a:p>
        </p:txBody>
      </p:sp>
      <p:sp>
        <p:nvSpPr>
          <p:cNvPr id="53252" name="Rectangle 6"/>
          <p:cNvSpPr>
            <a:spLocks noGrp="1" noChangeArrowheads="1"/>
          </p:cNvSpPr>
          <p:nvPr>
            <p:ph type="ftr" sz="quarter" idx="4"/>
          </p:nvPr>
        </p:nvSpPr>
        <p:spPr bwMode="auto">
          <a:xfrm>
            <a:off x="149087" y="8244590"/>
            <a:ext cx="4919870" cy="674557"/>
          </a:xfrm>
          <a:noFill/>
          <a:ln>
            <a:miter lim="800000"/>
            <a:headEnd/>
            <a:tailEnd/>
          </a:ln>
        </p:spPr>
        <p:txBody>
          <a:bodyPr vert="horz" wrap="square" lIns="91435" tIns="45718" rIns="91435" bIns="45718" numCol="1" anchor="t" anchorCtr="0" compatLnSpc="1">
            <a:prstTxWarp prst="textNoShape">
              <a:avLst/>
            </a:prstTxWarp>
          </a:bodyPr>
          <a:lstStyle/>
          <a:p>
            <a:r>
              <a:rPr lang="en-US" smtClean="0">
                <a:solidFill>
                  <a:srgbClr val="000000"/>
                </a:solidFill>
              </a:rPr>
              <a:t>© International Technology Education Assoc</a:t>
            </a:r>
          </a:p>
        </p:txBody>
      </p:sp>
      <p:sp>
        <p:nvSpPr>
          <p:cNvPr id="53253" name="Rectangle 7"/>
          <p:cNvSpPr>
            <a:spLocks noGrp="1" noChangeArrowheads="1"/>
          </p:cNvSpPr>
          <p:nvPr>
            <p:ph type="sldNum" sz="quarter" idx="5"/>
          </p:nvPr>
        </p:nvSpPr>
        <p:spPr bwMode="auto">
          <a:xfrm>
            <a:off x="5292587" y="8619344"/>
            <a:ext cx="1267239" cy="299803"/>
          </a:xfrm>
          <a:noFill/>
          <a:ln>
            <a:miter lim="800000"/>
            <a:headEnd/>
            <a:tailEnd/>
          </a:ln>
        </p:spPr>
        <p:txBody>
          <a:bodyPr vert="horz" wrap="square" lIns="91435" tIns="45718" rIns="91435" bIns="45718" numCol="1" anchor="t" anchorCtr="0" compatLnSpc="1">
            <a:prstTxWarp prst="textNoShape">
              <a:avLst/>
            </a:prstTxWarp>
          </a:bodyPr>
          <a:lstStyle/>
          <a:p>
            <a:r>
              <a:rPr lang="en-US" smtClean="0">
                <a:solidFill>
                  <a:srgbClr val="000000"/>
                </a:solidFill>
              </a:rPr>
              <a:t>Slide #</a:t>
            </a:r>
            <a:fld id="{F9E77119-4DE3-4895-99FB-672DBE2F8585}" type="slidenum">
              <a:rPr lang="en-US" smtClean="0">
                <a:solidFill>
                  <a:srgbClr val="000000"/>
                </a:solidFill>
              </a:rPr>
              <a:pPr/>
              <a:t>9</a:t>
            </a:fld>
            <a:endParaRPr lang="en-US" smtClean="0">
              <a:solidFill>
                <a:srgbClr val="000000"/>
              </a:solidFill>
            </a:endParaRPr>
          </a:p>
        </p:txBody>
      </p:sp>
      <p:sp>
        <p:nvSpPr>
          <p:cNvPr id="53254" name="Date Placeholder 5"/>
          <p:cNvSpPr>
            <a:spLocks noGrp="1"/>
          </p:cNvSpPr>
          <p:nvPr>
            <p:ph type="dt" sz="quarter" idx="1"/>
          </p:nvPr>
        </p:nvSpPr>
        <p:spPr>
          <a:noFill/>
        </p:spPr>
        <p:txBody>
          <a:bodyPr/>
          <a:lstStyle/>
          <a:p>
            <a:r>
              <a:rPr lang="en-US" smtClean="0">
                <a:solidFill>
                  <a:srgbClr val="000000"/>
                </a:solidFill>
              </a:rPr>
              <a:t>12/01/2009</a:t>
            </a:r>
          </a:p>
        </p:txBody>
      </p:sp>
      <p:sp>
        <p:nvSpPr>
          <p:cNvPr id="53255" name="Header Placeholder 6"/>
          <p:cNvSpPr>
            <a:spLocks noGrp="1"/>
          </p:cNvSpPr>
          <p:nvPr>
            <p:ph type="hdr" sz="quarter"/>
          </p:nvPr>
        </p:nvSpPr>
        <p:spPr>
          <a:noFill/>
        </p:spPr>
        <p:txBody>
          <a:bodyPr/>
          <a:lstStyle/>
          <a:p>
            <a:r>
              <a:rPr lang="en-US" smtClean="0">
                <a:solidFill>
                  <a:srgbClr val="000000"/>
                </a:solidFill>
              </a:rPr>
              <a:t>STEMCenter for Teaching &amp; Learning™      Engineering byDesign™</a:t>
            </a:r>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image" Target="../media/image2.jpeg"/><Relationship Id="rId7" Type="http://schemas.openxmlformats.org/officeDocument/2006/relationships/slide" Target="../slides/slide8.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4" Type="http://schemas.openxmlformats.org/officeDocument/2006/relationships/slide" Target="../slides/slide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E7F677C-4A31-4E4E-8A22-8ED1527D71D4}"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C8EE4-3C5A-4D21-8DE3-139B2CB1516C}" type="slidenum">
              <a:rPr lang="en-US" smtClean="0"/>
              <a:pPr/>
              <a:t>‹#›</a:t>
            </a:fld>
            <a:endParaRPr lang="en-US"/>
          </a:p>
        </p:txBody>
      </p:sp>
      <p:pic>
        <p:nvPicPr>
          <p:cNvPr id="7" name="Picture 4" descr="EbD Logo"/>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01600" y="88900"/>
            <a:ext cx="2001838" cy="1511300"/>
          </a:xfrm>
          <a:prstGeom prst="rect">
            <a:avLst/>
          </a:prstGeom>
          <a:noFill/>
          <a:ln w="9525">
            <a:noFill/>
            <a:miter lim="800000"/>
            <a:headEnd/>
            <a:tailEnd/>
          </a:ln>
        </p:spPr>
      </p:pic>
      <p:pic>
        <p:nvPicPr>
          <p:cNvPr id="8" name="Picture 16" descr="ITEEA-194_295 logo.jpg"/>
          <p:cNvPicPr>
            <a:picLocks noChangeAspect="1"/>
          </p:cNvPicPr>
          <p:nvPr userDrawn="1"/>
        </p:nvPicPr>
        <p:blipFill>
          <a:blip r:embed="rId3" cstate="print">
            <a:clrChange>
              <a:clrFrom>
                <a:srgbClr val="FFFFFF"/>
              </a:clrFrom>
              <a:clrTo>
                <a:srgbClr val="FFFFFF">
                  <a:alpha val="0"/>
                </a:srgbClr>
              </a:clrTo>
            </a:clrChange>
          </a:blip>
          <a:srcRect/>
          <a:stretch>
            <a:fillRect/>
          </a:stretch>
        </p:blipFill>
        <p:spPr bwMode="auto">
          <a:xfrm>
            <a:off x="7531100" y="6297613"/>
            <a:ext cx="1066800" cy="258762"/>
          </a:xfrm>
          <a:prstGeom prst="rect">
            <a:avLst/>
          </a:prstGeom>
          <a:noFill/>
          <a:ln w="9525">
            <a:noFill/>
            <a:miter lim="800000"/>
            <a:headEnd/>
            <a:tailEnd/>
          </a:ln>
        </p:spPr>
      </p:pic>
      <p:sp>
        <p:nvSpPr>
          <p:cNvPr id="9" name="Footer Placeholder 7"/>
          <p:cNvSpPr txBox="1">
            <a:spLocks noChangeArrowheads="1"/>
          </p:cNvSpPr>
          <p:nvPr userDrawn="1"/>
        </p:nvSpPr>
        <p:spPr>
          <a:xfrm>
            <a:off x="482600" y="6235700"/>
            <a:ext cx="4419600" cy="533400"/>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smtClean="0">
                <a:ln>
                  <a:noFill/>
                </a:ln>
                <a:solidFill>
                  <a:schemeClr val="tx1">
                    <a:tint val="75000"/>
                  </a:schemeClr>
                </a:solidFill>
                <a:effectLst/>
                <a:uLnTx/>
                <a:uFillTx/>
                <a:latin typeface="+mn-lt"/>
                <a:ea typeface="+mn-ea"/>
                <a:cs typeface="+mn-cs"/>
              </a:rPr>
              <a:t>© 2011 International Technology and Engineering Educators </a:t>
            </a:r>
            <a:r>
              <a:rPr kumimoji="0" lang="en-US" sz="800" b="0" i="1" u="none" strike="noStrike" kern="1200" cap="none" spc="0" normalizeH="0" baseline="0" noProof="0" dirty="0" smtClean="0">
                <a:ln>
                  <a:noFill/>
                </a:ln>
                <a:solidFill>
                  <a:schemeClr val="tx1">
                    <a:tint val="75000"/>
                  </a:schemeClr>
                </a:solidFill>
                <a:effectLst/>
                <a:uLnTx/>
                <a:uFillTx/>
                <a:latin typeface="+mn-lt"/>
                <a:ea typeface="+mn-ea"/>
                <a:cs typeface="+mn-cs"/>
              </a:rPr>
              <a:t>Association</a:t>
            </a:r>
            <a:endParaRPr kumimoji="0" lang="en-US" sz="800" b="0" i="1"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en-US" sz="800" b="1" i="0" u="none" strike="noStrike" kern="1200" cap="none" spc="0" normalizeH="0" baseline="0" noProof="0" dirty="0" smtClean="0">
                <a:ln>
                  <a:noFill/>
                </a:ln>
                <a:solidFill>
                  <a:srgbClr val="C00000"/>
                </a:solidFill>
                <a:effectLst/>
                <a:uLnTx/>
                <a:uFillTx/>
                <a:latin typeface="+mn-lt"/>
                <a:ea typeface="+mn-ea"/>
                <a:cs typeface="+mn-cs"/>
              </a:rPr>
              <a:t>STEM</a:t>
            </a:r>
            <a:r>
              <a:rPr kumimoji="0" lang="en-US" sz="800" b="1" i="0" u="none" strike="noStrike" kern="1200" cap="none" spc="0" normalizeH="0" baseline="0" noProof="0" dirty="0" smtClean="0">
                <a:ln>
                  <a:noFill/>
                </a:ln>
                <a:solidFill>
                  <a:schemeClr val="tx1">
                    <a:tint val="75000"/>
                  </a:schemeClr>
                </a:solidFill>
                <a:effectLst/>
                <a:uLnTx/>
                <a:uFillTx/>
                <a:latin typeface="+mn-lt"/>
                <a:ea typeface="+mn-ea"/>
                <a:cs typeface="+mn-cs"/>
                <a:sym typeface="Wingdings" pitchFamily="2" charset="2"/>
              </a:rPr>
              <a:t></a:t>
            </a:r>
            <a:r>
              <a:rPr kumimoji="0" lang="en-US" sz="800" b="1" i="0" u="none" strike="noStrike" kern="1200" cap="none" spc="0" normalizeH="0" baseline="0" noProof="0" dirty="0" smtClean="0">
                <a:ln>
                  <a:noFill/>
                </a:ln>
                <a:solidFill>
                  <a:srgbClr val="009900"/>
                </a:solidFill>
                <a:effectLst/>
                <a:uLnTx/>
                <a:uFillTx/>
                <a:latin typeface="+mn-lt"/>
                <a:ea typeface="+mn-ea"/>
                <a:cs typeface="+mn-cs"/>
              </a:rPr>
              <a:t>Center for Teaching and Learning™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1" u="none" strike="noStrike" kern="1200" cap="none" spc="0" normalizeH="0" baseline="0" noProof="0" dirty="0" smtClean="0">
                <a:ln>
                  <a:noFill/>
                </a:ln>
                <a:solidFill>
                  <a:srgbClr val="0000FF"/>
                </a:solidFill>
                <a:effectLst/>
                <a:uLnTx/>
                <a:uFillTx/>
                <a:latin typeface="+mn-lt"/>
                <a:ea typeface="+mn-ea"/>
                <a:cs typeface="+mn-cs"/>
              </a:rPr>
              <a:t>   Foundations of Technology</a:t>
            </a:r>
            <a:endParaRPr kumimoji="0" lang="en-US" sz="800" b="0" i="1" u="none" strike="noStrike" kern="1200" cap="none" spc="0" normalizeH="0" baseline="0" noProof="0" dirty="0" smtClean="0">
              <a:ln>
                <a:noFill/>
              </a:ln>
              <a:solidFill>
                <a:srgbClr val="0000FF"/>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1" name="Oval 10">
            <a:hlinkClick r:id="rId4" action="ppaction://hlinksldjump"/>
          </p:cNvPr>
          <p:cNvSpPr/>
          <p:nvPr userDrawn="1"/>
        </p:nvSpPr>
        <p:spPr>
          <a:xfrm>
            <a:off x="1752600" y="1219201"/>
            <a:ext cx="2514600" cy="1295400"/>
          </a:xfrm>
          <a:prstGeom prst="ellipse">
            <a:avLst/>
          </a:prstGeom>
          <a:solidFill>
            <a:schemeClr val="accent6">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latin typeface="Arial Narrow" pitchFamily="34" charset="0"/>
              </a:rPr>
              <a:t>Product</a:t>
            </a:r>
            <a:r>
              <a:rPr lang="en-US" sz="2200" baseline="0" dirty="0" smtClean="0">
                <a:latin typeface="Arial Narrow" pitchFamily="34" charset="0"/>
              </a:rPr>
              <a:t> Failure</a:t>
            </a:r>
            <a:endParaRPr lang="en-US" sz="2200" dirty="0">
              <a:latin typeface="Arial Narrow" pitchFamily="34" charset="0"/>
            </a:endParaRPr>
          </a:p>
        </p:txBody>
      </p:sp>
      <p:sp>
        <p:nvSpPr>
          <p:cNvPr id="12" name="Flowchart: Decision 11">
            <a:hlinkClick r:id="rId5" action="ppaction://hlinksldjump"/>
          </p:cNvPr>
          <p:cNvSpPr/>
          <p:nvPr userDrawn="1"/>
        </p:nvSpPr>
        <p:spPr>
          <a:xfrm>
            <a:off x="1600200" y="2895601"/>
            <a:ext cx="2819400" cy="1752600"/>
          </a:xfrm>
          <a:prstGeom prst="flowChartDecision">
            <a:avLst/>
          </a:prstGeom>
          <a:solidFill>
            <a:schemeClr val="accent6">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latin typeface="Arial Narrow" pitchFamily="34" charset="0"/>
              </a:rPr>
              <a:t>Trouble-shooting</a:t>
            </a:r>
            <a:endParaRPr lang="en-US" sz="2200" dirty="0">
              <a:latin typeface="Arial Narrow" pitchFamily="34" charset="0"/>
            </a:endParaRPr>
          </a:p>
        </p:txBody>
      </p:sp>
      <p:sp>
        <p:nvSpPr>
          <p:cNvPr id="13" name="Flowchart: Decision 12">
            <a:hlinkClick r:id="rId6" action="ppaction://hlinksldjump"/>
          </p:cNvPr>
          <p:cNvSpPr/>
          <p:nvPr userDrawn="1"/>
        </p:nvSpPr>
        <p:spPr>
          <a:xfrm>
            <a:off x="5105400" y="1143001"/>
            <a:ext cx="2895600" cy="1752600"/>
          </a:xfrm>
          <a:prstGeom prst="flowChartDecision">
            <a:avLst/>
          </a:prstGeom>
          <a:solidFill>
            <a:schemeClr val="accent6">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latin typeface="Arial Narrow" pitchFamily="34" charset="0"/>
              </a:rPr>
              <a:t>Trouble-shooting</a:t>
            </a:r>
          </a:p>
          <a:p>
            <a:pPr algn="ctr"/>
            <a:r>
              <a:rPr lang="en-US" sz="2200" dirty="0" smtClean="0">
                <a:latin typeface="Arial Narrow" pitchFamily="34" charset="0"/>
              </a:rPr>
              <a:t>Diagrams</a:t>
            </a:r>
            <a:endParaRPr lang="en-US" sz="2200" dirty="0">
              <a:latin typeface="Arial Narrow" pitchFamily="34" charset="0"/>
            </a:endParaRPr>
          </a:p>
        </p:txBody>
      </p:sp>
      <p:sp>
        <p:nvSpPr>
          <p:cNvPr id="14" name="Flowchart: Decision 13">
            <a:hlinkClick r:id="rId7" action="ppaction://hlinksldjump"/>
          </p:cNvPr>
          <p:cNvSpPr/>
          <p:nvPr userDrawn="1"/>
        </p:nvSpPr>
        <p:spPr>
          <a:xfrm>
            <a:off x="5105400" y="3505201"/>
            <a:ext cx="2895600" cy="1752600"/>
          </a:xfrm>
          <a:prstGeom prst="flowChartDecision">
            <a:avLst/>
          </a:prstGeom>
          <a:solidFill>
            <a:schemeClr val="accent6">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latin typeface="Arial Narrow" pitchFamily="34" charset="0"/>
              </a:rPr>
              <a:t>Schematic Diagrams</a:t>
            </a:r>
            <a:endParaRPr lang="en-US" sz="2200" dirty="0">
              <a:latin typeface="Arial Narrow" pitchFamily="34" charset="0"/>
            </a:endParaRPr>
          </a:p>
        </p:txBody>
      </p:sp>
      <p:sp>
        <p:nvSpPr>
          <p:cNvPr id="15" name="Flowchart: Process 14">
            <a:hlinkClick r:id="rId8" action="ppaction://hlinksldjump"/>
          </p:cNvPr>
          <p:cNvSpPr/>
          <p:nvPr userDrawn="1"/>
        </p:nvSpPr>
        <p:spPr>
          <a:xfrm>
            <a:off x="1752600" y="4800601"/>
            <a:ext cx="2438400" cy="1143000"/>
          </a:xfrm>
          <a:prstGeom prst="flowChartProcess">
            <a:avLst/>
          </a:prstGeom>
          <a:solidFill>
            <a:schemeClr val="accent6">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latin typeface="Arial Narrow" pitchFamily="34" charset="0"/>
              </a:rPr>
              <a:t>Manuals &amp; Prevention</a:t>
            </a:r>
            <a:endParaRPr lang="en-US" sz="2200" dirty="0">
              <a:latin typeface="Arial Narrow" pitchFamily="34" charset="0"/>
            </a:endParaRPr>
          </a:p>
        </p:txBody>
      </p:sp>
      <p:cxnSp>
        <p:nvCxnSpPr>
          <p:cNvPr id="32" name="Straight Arrow Connector 31"/>
          <p:cNvCxnSpPr>
            <a:stCxn id="11" idx="4"/>
            <a:endCxn id="12" idx="0"/>
          </p:cNvCxnSpPr>
          <p:nvPr userDrawn="1"/>
        </p:nvCxnSpPr>
        <p:spPr>
          <a:xfrm rot="5400000">
            <a:off x="2819400" y="2705101"/>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5" idx="0"/>
          </p:cNvCxnSpPr>
          <p:nvPr userDrawn="1"/>
        </p:nvCxnSpPr>
        <p:spPr>
          <a:xfrm rot="5400000">
            <a:off x="2857500" y="4686301"/>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3" idx="2"/>
            <a:endCxn id="14" idx="0"/>
          </p:cNvCxnSpPr>
          <p:nvPr userDrawn="1"/>
        </p:nvCxnSpPr>
        <p:spPr>
          <a:xfrm rot="5400000">
            <a:off x="6248400" y="3200401"/>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5" idx="3"/>
          </p:cNvCxnSpPr>
          <p:nvPr userDrawn="1"/>
        </p:nvCxnSpPr>
        <p:spPr>
          <a:xfrm rot="10800000" flipV="1">
            <a:off x="4191000" y="5257801"/>
            <a:ext cx="23622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a:xfrm rot="5400000" flipH="1" flipV="1">
            <a:off x="6286500" y="876301"/>
            <a:ext cx="533400" cy="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a:xfrm rot="10800000">
            <a:off x="4724400" y="6096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userDrawn="1"/>
        </p:nvCxnSpPr>
        <p:spPr>
          <a:xfrm rot="5400000">
            <a:off x="3162300" y="2171701"/>
            <a:ext cx="3124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endCxn id="12" idx="3"/>
          </p:cNvCxnSpPr>
          <p:nvPr userDrawn="1"/>
        </p:nvCxnSpPr>
        <p:spPr>
          <a:xfrm rot="10800000" flipV="1">
            <a:off x="4419600" y="3733801"/>
            <a:ext cx="304800" cy="381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F677C-4A31-4E4E-8A22-8ED1527D71D4}"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C8EE4-3C5A-4D21-8DE3-139B2CB151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F677C-4A31-4E4E-8A22-8ED1527D71D4}"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C8EE4-3C5A-4D21-8DE3-139B2CB1516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94914"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9491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4" name="Rectangle 4"/>
          <p:cNvSpPr>
            <a:spLocks noGrp="1" noChangeArrowheads="1"/>
          </p:cNvSpPr>
          <p:nvPr>
            <p:ph type="dt" sz="half" idx="10"/>
          </p:nvPr>
        </p:nvSpPr>
        <p:spPr>
          <a:xfrm>
            <a:off x="685800" y="6248400"/>
            <a:ext cx="1905000" cy="457200"/>
          </a:xfrm>
        </p:spPr>
        <p:txBody>
          <a:bodyPr/>
          <a:lstStyle>
            <a:lvl1pPr>
              <a:defRPr>
                <a:latin typeface="Verdana" pitchFamily="34" charset="0"/>
                <a:cs typeface="Arial" charset="0"/>
              </a:defRPr>
            </a:lvl1pPr>
          </a:lstStyle>
          <a:p>
            <a:pPr>
              <a:defRPr/>
            </a:pPr>
            <a:r>
              <a:rPr lang="en-US"/>
              <a:t>12/01-2009</a:t>
            </a:r>
          </a:p>
        </p:txBody>
      </p:sp>
      <p:sp>
        <p:nvSpPr>
          <p:cNvPr id="5" name="Rectangle 6"/>
          <p:cNvSpPr>
            <a:spLocks noGrp="1" noChangeArrowheads="1"/>
          </p:cNvSpPr>
          <p:nvPr>
            <p:ph type="sldNum" sz="quarter" idx="11"/>
          </p:nvPr>
        </p:nvSpPr>
        <p:spPr>
          <a:xfrm>
            <a:off x="6553200" y="6248400"/>
            <a:ext cx="1905000" cy="457200"/>
          </a:xfrm>
        </p:spPr>
        <p:txBody>
          <a:bodyPr/>
          <a:lstStyle>
            <a:lvl1pPr>
              <a:defRPr>
                <a:latin typeface="Verdana" pitchFamily="34" charset="0"/>
                <a:cs typeface="Arial" charset="0"/>
              </a:defRPr>
            </a:lvl1pPr>
          </a:lstStyle>
          <a:p>
            <a:pPr>
              <a:defRPr/>
            </a:pPr>
            <a:fld id="{F0F02CD0-ECD5-46F6-842E-8BC2EAECEDB7}" type="slidenum">
              <a:rPr lang="en-US"/>
              <a:pPr>
                <a:defRPr/>
              </a:pPr>
              <a:t>‹#›</a:t>
            </a:fld>
            <a:endParaRPr lang="en-US"/>
          </a:p>
        </p:txBody>
      </p:sp>
      <p:sp>
        <p:nvSpPr>
          <p:cNvPr id="6" name="Rectangle 5"/>
          <p:cNvSpPr>
            <a:spLocks noGrp="1" noChangeArrowheads="1"/>
          </p:cNvSpPr>
          <p:nvPr userDrawn="1">
            <p:ph type="ftr" sz="quarter" idx="12"/>
          </p:nvPr>
        </p:nvSpPr>
        <p:spPr/>
        <p:txBody>
          <a:bodyPr/>
          <a:lstStyle>
            <a:lvl1pPr>
              <a:defRPr b="0" i="0">
                <a:solidFill>
                  <a:srgbClr val="0000FF"/>
                </a:solidFill>
              </a:defRPr>
            </a:lvl1pPr>
          </a:lstStyle>
          <a:p>
            <a:pPr>
              <a:defRPr/>
            </a:pPr>
            <a:r>
              <a:rPr lang="en-US" dirty="0"/>
              <a:t>© 2011 International Technology and Engineering Educators Association,</a:t>
            </a:r>
          </a:p>
          <a:p>
            <a:pPr>
              <a:defRPr/>
            </a:pPr>
            <a:r>
              <a:rPr lang="en-US" dirty="0"/>
              <a:t>    </a:t>
            </a:r>
            <a:r>
              <a:rPr lang="en-US" dirty="0" err="1">
                <a:solidFill>
                  <a:srgbClr val="C00000"/>
                </a:solidFill>
              </a:rPr>
              <a:t>STEM</a:t>
            </a:r>
            <a:r>
              <a:rPr lang="en-US" dirty="0" err="1">
                <a:sym typeface="Wingdings" pitchFamily="2" charset="2"/>
              </a:rPr>
              <a:t></a:t>
            </a:r>
            <a:r>
              <a:rPr lang="en-US" dirty="0" err="1">
                <a:solidFill>
                  <a:srgbClr val="009900"/>
                </a:solidFill>
              </a:rPr>
              <a:t>Center</a:t>
            </a:r>
            <a:r>
              <a:rPr lang="en-US" dirty="0">
                <a:solidFill>
                  <a:srgbClr val="009900"/>
                </a:solidFill>
              </a:rPr>
              <a:t> for Teaching and Learning™</a:t>
            </a:r>
          </a:p>
          <a:p>
            <a:pPr>
              <a:defRPr/>
            </a:pPr>
            <a:r>
              <a:rPr lang="en-US" dirty="0"/>
              <a:t>    [Name of Course Guide]</a:t>
            </a:r>
          </a:p>
          <a:p>
            <a:pPr>
              <a:defRPr/>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p:txBody>
          <a:bodyPr/>
          <a:lstStyle>
            <a:lvl1pPr>
              <a:defRPr>
                <a:latin typeface="Verdana" pitchFamily="34" charset="0"/>
                <a:cs typeface="Arial" charset="0"/>
              </a:defRPr>
            </a:lvl1pPr>
          </a:lstStyle>
          <a:p>
            <a:pPr>
              <a:defRPr/>
            </a:pPr>
            <a:r>
              <a:rPr lang="en-US"/>
              <a:t>12/01-2009</a:t>
            </a:r>
          </a:p>
        </p:txBody>
      </p:sp>
      <p:sp>
        <p:nvSpPr>
          <p:cNvPr id="5" name="Rectangle 8"/>
          <p:cNvSpPr>
            <a:spLocks noGrp="1" noChangeArrowheads="1"/>
          </p:cNvSpPr>
          <p:nvPr>
            <p:ph type="sldNum" sz="quarter" idx="11"/>
          </p:nvPr>
        </p:nvSpPr>
        <p:spPr/>
        <p:txBody>
          <a:bodyPr/>
          <a:lstStyle>
            <a:lvl1pPr>
              <a:defRPr>
                <a:latin typeface="Verdana" pitchFamily="34" charset="0"/>
                <a:cs typeface="Arial" charset="0"/>
              </a:defRPr>
            </a:lvl1pPr>
          </a:lstStyle>
          <a:p>
            <a:pPr>
              <a:defRPr/>
            </a:pPr>
            <a:fld id="{6D8A96A5-8D67-4B72-81F2-69664409117D}" type="slidenum">
              <a:rPr lang="en-US"/>
              <a:pPr>
                <a:defRPr/>
              </a:pPr>
              <a:t>‹#›</a:t>
            </a:fld>
            <a:endParaRPr lang="en-US"/>
          </a:p>
        </p:txBody>
      </p:sp>
      <p:sp>
        <p:nvSpPr>
          <p:cNvPr id="6" name="Rectangle 5"/>
          <p:cNvSpPr>
            <a:spLocks noGrp="1" noChangeArrowheads="1"/>
          </p:cNvSpPr>
          <p:nvPr userDrawn="1">
            <p:ph type="ftr" sz="quarter" idx="12"/>
          </p:nvPr>
        </p:nvSpPr>
        <p:spPr/>
        <p:txBody>
          <a:bodyPr/>
          <a:lstStyle>
            <a:lvl1pPr>
              <a:defRPr b="0" i="0">
                <a:solidFill>
                  <a:srgbClr val="0000FF"/>
                </a:solidFill>
              </a:defRPr>
            </a:lvl1pPr>
          </a:lstStyle>
          <a:p>
            <a:pPr>
              <a:defRPr/>
            </a:pPr>
            <a:r>
              <a:rPr lang="en-US"/>
              <a:t>© 2011 International Technology and Engineering Educators Association,</a:t>
            </a:r>
          </a:p>
          <a:p>
            <a:pPr>
              <a:defRPr/>
            </a:pPr>
            <a:r>
              <a:rPr lang="en-US"/>
              <a:t>    </a:t>
            </a:r>
            <a:r>
              <a:rPr lang="en-US" err="1">
                <a:solidFill>
                  <a:srgbClr val="C00000"/>
                </a:solidFill>
              </a:rPr>
              <a:t>STEM</a:t>
            </a:r>
            <a:r>
              <a:rPr lang="en-US" err="1">
                <a:sym typeface="Wingdings" pitchFamily="2" charset="2"/>
              </a:rPr>
              <a:t></a:t>
            </a:r>
            <a:r>
              <a:rPr lang="en-US" err="1">
                <a:solidFill>
                  <a:srgbClr val="009900"/>
                </a:solidFill>
              </a:rPr>
              <a:t>Center</a:t>
            </a:r>
            <a:r>
              <a:rPr lang="en-US">
                <a:solidFill>
                  <a:srgbClr val="009900"/>
                </a:solidFill>
              </a:rPr>
              <a:t> for Teaching and Learning™</a:t>
            </a:r>
          </a:p>
          <a:p>
            <a:pPr>
              <a:defRPr/>
            </a:pPr>
            <a:r>
              <a:rPr lang="en-US"/>
              <a:t>    [Name of Course Guide]</a:t>
            </a:r>
          </a:p>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F677C-4A31-4E4E-8A22-8ED1527D71D4}"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C8EE4-3C5A-4D21-8DE3-139B2CB1516C}" type="slidenum">
              <a:rPr lang="en-US" smtClean="0"/>
              <a:pPr/>
              <a:t>‹#›</a:t>
            </a:fld>
            <a:endParaRPr lang="en-US"/>
          </a:p>
        </p:txBody>
      </p:sp>
      <p:pic>
        <p:nvPicPr>
          <p:cNvPr id="7" name="Picture 4" descr="EbD Logo"/>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01600" y="88900"/>
            <a:ext cx="2001838" cy="1511300"/>
          </a:xfrm>
          <a:prstGeom prst="rect">
            <a:avLst/>
          </a:prstGeom>
          <a:noFill/>
          <a:ln w="9525">
            <a:noFill/>
            <a:miter lim="800000"/>
            <a:headEnd/>
            <a:tailEnd/>
          </a:ln>
        </p:spPr>
      </p:pic>
      <p:pic>
        <p:nvPicPr>
          <p:cNvPr id="8" name="Picture 16" descr="ITEEA-194_295 logo.jpg"/>
          <p:cNvPicPr>
            <a:picLocks noChangeAspect="1"/>
          </p:cNvPicPr>
          <p:nvPr userDrawn="1"/>
        </p:nvPicPr>
        <p:blipFill>
          <a:blip r:embed="rId3" cstate="print">
            <a:clrChange>
              <a:clrFrom>
                <a:srgbClr val="FFFFFF"/>
              </a:clrFrom>
              <a:clrTo>
                <a:srgbClr val="FFFFFF">
                  <a:alpha val="0"/>
                </a:srgbClr>
              </a:clrTo>
            </a:clrChange>
          </a:blip>
          <a:srcRect/>
          <a:stretch>
            <a:fillRect/>
          </a:stretch>
        </p:blipFill>
        <p:spPr bwMode="auto">
          <a:xfrm>
            <a:off x="7531100" y="6297613"/>
            <a:ext cx="1066800" cy="258762"/>
          </a:xfrm>
          <a:prstGeom prst="rect">
            <a:avLst/>
          </a:prstGeom>
          <a:noFill/>
          <a:ln w="9525">
            <a:noFill/>
            <a:miter lim="800000"/>
            <a:headEnd/>
            <a:tailEnd/>
          </a:ln>
        </p:spPr>
      </p:pic>
      <p:sp>
        <p:nvSpPr>
          <p:cNvPr id="9" name="Footer Placeholder 7"/>
          <p:cNvSpPr txBox="1">
            <a:spLocks noChangeArrowheads="1"/>
          </p:cNvSpPr>
          <p:nvPr userDrawn="1"/>
        </p:nvSpPr>
        <p:spPr>
          <a:xfrm>
            <a:off x="482600" y="6235700"/>
            <a:ext cx="4419600" cy="533400"/>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smtClean="0">
                <a:ln>
                  <a:noFill/>
                </a:ln>
                <a:solidFill>
                  <a:schemeClr val="tx1">
                    <a:tint val="75000"/>
                  </a:schemeClr>
                </a:solidFill>
                <a:effectLst/>
                <a:uLnTx/>
                <a:uFillTx/>
                <a:latin typeface="+mn-lt"/>
                <a:ea typeface="+mn-ea"/>
                <a:cs typeface="+mn-cs"/>
              </a:rPr>
              <a:t>© 2011 International Technology and Engineering Educators </a:t>
            </a:r>
            <a:r>
              <a:rPr kumimoji="0" lang="en-US" sz="800" b="0" i="1" u="none" strike="noStrike" kern="1200" cap="none" spc="0" normalizeH="0" baseline="0" noProof="0" dirty="0" smtClean="0">
                <a:ln>
                  <a:noFill/>
                </a:ln>
                <a:solidFill>
                  <a:schemeClr val="tx1">
                    <a:tint val="75000"/>
                  </a:schemeClr>
                </a:solidFill>
                <a:effectLst/>
                <a:uLnTx/>
                <a:uFillTx/>
                <a:latin typeface="+mn-lt"/>
                <a:ea typeface="+mn-ea"/>
                <a:cs typeface="+mn-cs"/>
              </a:rPr>
              <a:t>Association</a:t>
            </a:r>
            <a:endParaRPr kumimoji="0" lang="en-US" sz="800" b="0" i="1"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en-US" sz="800" b="1" i="0" u="none" strike="noStrike" kern="1200" cap="none" spc="0" normalizeH="0" baseline="0" noProof="0" dirty="0" smtClean="0">
                <a:ln>
                  <a:noFill/>
                </a:ln>
                <a:solidFill>
                  <a:srgbClr val="C00000"/>
                </a:solidFill>
                <a:effectLst/>
                <a:uLnTx/>
                <a:uFillTx/>
                <a:latin typeface="+mn-lt"/>
                <a:ea typeface="+mn-ea"/>
                <a:cs typeface="+mn-cs"/>
              </a:rPr>
              <a:t>STEM</a:t>
            </a:r>
            <a:r>
              <a:rPr kumimoji="0" lang="en-US" sz="800" b="1" i="0" u="none" strike="noStrike" kern="1200" cap="none" spc="0" normalizeH="0" baseline="0" noProof="0" dirty="0" smtClean="0">
                <a:ln>
                  <a:noFill/>
                </a:ln>
                <a:solidFill>
                  <a:schemeClr val="tx1">
                    <a:tint val="75000"/>
                  </a:schemeClr>
                </a:solidFill>
                <a:effectLst/>
                <a:uLnTx/>
                <a:uFillTx/>
                <a:latin typeface="+mn-lt"/>
                <a:ea typeface="+mn-ea"/>
                <a:cs typeface="+mn-cs"/>
                <a:sym typeface="Wingdings" pitchFamily="2" charset="2"/>
              </a:rPr>
              <a:t></a:t>
            </a:r>
            <a:r>
              <a:rPr kumimoji="0" lang="en-US" sz="800" b="1" i="0" u="none" strike="noStrike" kern="1200" cap="none" spc="0" normalizeH="0" baseline="0" noProof="0" dirty="0" smtClean="0">
                <a:ln>
                  <a:noFill/>
                </a:ln>
                <a:solidFill>
                  <a:srgbClr val="009900"/>
                </a:solidFill>
                <a:effectLst/>
                <a:uLnTx/>
                <a:uFillTx/>
                <a:latin typeface="+mn-lt"/>
                <a:ea typeface="+mn-ea"/>
                <a:cs typeface="+mn-cs"/>
              </a:rPr>
              <a:t>Center for Teaching and Learning™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1" u="none" strike="noStrike" kern="1200" cap="none" spc="0" normalizeH="0" baseline="0" noProof="0" dirty="0" smtClean="0">
                <a:ln>
                  <a:noFill/>
                </a:ln>
                <a:solidFill>
                  <a:srgbClr val="0000FF"/>
                </a:solidFill>
                <a:effectLst/>
                <a:uLnTx/>
                <a:uFillTx/>
                <a:latin typeface="+mn-lt"/>
                <a:ea typeface="+mn-ea"/>
                <a:cs typeface="+mn-cs"/>
              </a:rPr>
              <a:t>   Foundations of Technology</a:t>
            </a:r>
            <a:endParaRPr kumimoji="0" lang="en-US" sz="800" b="0" i="1" u="none" strike="noStrike" kern="1200" cap="none" spc="0" normalizeH="0" baseline="0" noProof="0" dirty="0" smtClean="0">
              <a:ln>
                <a:noFill/>
              </a:ln>
              <a:solidFill>
                <a:srgbClr val="0000FF"/>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7F677C-4A31-4E4E-8A22-8ED1527D71D4}"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C8EE4-3C5A-4D21-8DE3-139B2CB151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7F677C-4A31-4E4E-8A22-8ED1527D71D4}" type="datetimeFigureOut">
              <a:rPr lang="en-US" smtClean="0"/>
              <a:pPr/>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C8EE4-3C5A-4D21-8DE3-139B2CB151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7F677C-4A31-4E4E-8A22-8ED1527D71D4}" type="datetimeFigureOut">
              <a:rPr lang="en-US" smtClean="0"/>
              <a:pPr/>
              <a:t>9/12/2011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C8EE4-3C5A-4D21-8DE3-139B2CB151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7F677C-4A31-4E4E-8A22-8ED1527D71D4}" type="datetimeFigureOut">
              <a:rPr lang="en-US" smtClean="0"/>
              <a:pPr/>
              <a:t>9/12/2011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C8EE4-3C5A-4D21-8DE3-139B2CB151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7F677C-4A31-4E4E-8A22-8ED1527D71D4}" type="datetimeFigureOut">
              <a:rPr lang="en-US" smtClean="0"/>
              <a:pPr/>
              <a:t>9/12/2011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C8EE4-3C5A-4D21-8DE3-139B2CB151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7F677C-4A31-4E4E-8A22-8ED1527D71D4}" type="datetimeFigureOut">
              <a:rPr lang="en-US" smtClean="0"/>
              <a:pPr/>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C8EE4-3C5A-4D21-8DE3-139B2CB151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7F677C-4A31-4E4E-8A22-8ED1527D71D4}" type="datetimeFigureOut">
              <a:rPr lang="en-US" smtClean="0"/>
              <a:pPr/>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C8EE4-3C5A-4D21-8DE3-139B2CB151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20000"/>
                <a:lumOff val="80000"/>
              </a:schemeClr>
            </a:gs>
            <a:gs pos="50000">
              <a:schemeClr val="accent6">
                <a:lumMod val="60000"/>
                <a:lumOff val="40000"/>
              </a:schemeClr>
            </a:gs>
            <a:gs pos="100000">
              <a:schemeClr val="accent6">
                <a:lumMod val="75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F677C-4A31-4E4E-8A22-8ED1527D71D4}" type="datetimeFigureOut">
              <a:rPr lang="en-US" smtClean="0"/>
              <a:pPr/>
              <a:t>9/12/2011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C8EE4-3C5A-4D21-8DE3-139B2CB151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E4F5FE"/>
            </a:gs>
          </a:gsLst>
          <a:path path="rect">
            <a:fillToRect r="100000" b="100000"/>
          </a:path>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389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eaLnBrk="0" fontAlgn="base" hangingPunct="0">
              <a:spcBef>
                <a:spcPct val="0"/>
              </a:spcBef>
              <a:spcAft>
                <a:spcPct val="0"/>
              </a:spcAft>
              <a:defRPr/>
            </a:pPr>
            <a:endParaRPr lang="en-US">
              <a:solidFill>
                <a:srgbClr val="000000"/>
              </a:solidFill>
              <a:cs typeface="Arial" pitchFamily="34" charset="0"/>
            </a:endParaRPr>
          </a:p>
        </p:txBody>
      </p:sp>
      <p:sp>
        <p:nvSpPr>
          <p:cNvPr id="29389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rgbClr val="000000"/>
                </a:solidFill>
                <a:latin typeface="Verdana"/>
                <a:cs typeface="+mn-cs"/>
              </a:defRPr>
            </a:lvl1pPr>
          </a:lstStyle>
          <a:p>
            <a:pPr fontAlgn="base">
              <a:spcBef>
                <a:spcPct val="0"/>
              </a:spcBef>
              <a:spcAft>
                <a:spcPct val="0"/>
              </a:spcAft>
              <a:defRPr/>
            </a:pPr>
            <a:r>
              <a:rPr lang="en-US"/>
              <a:t>12/01-2009</a:t>
            </a:r>
          </a:p>
        </p:txBody>
      </p:sp>
      <p:sp>
        <p:nvSpPr>
          <p:cNvPr id="29389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rgbClr val="000000"/>
                </a:solidFill>
                <a:latin typeface="Verdana"/>
                <a:cs typeface="+mn-cs"/>
              </a:defRPr>
            </a:lvl1pPr>
          </a:lstStyle>
          <a:p>
            <a:pPr fontAlgn="base">
              <a:spcBef>
                <a:spcPct val="0"/>
              </a:spcBef>
              <a:spcAft>
                <a:spcPct val="0"/>
              </a:spcAft>
              <a:defRPr/>
            </a:pPr>
            <a:fld id="{D6CE518C-E2B7-4620-9692-AD85F12676EF}" type="slidenum">
              <a:rPr lang="en-US"/>
              <a:pPr fontAlgn="base">
                <a:spcBef>
                  <a:spcPct val="0"/>
                </a:spcBef>
                <a:spcAft>
                  <a:spcPct val="0"/>
                </a:spcAft>
                <a:defRPr/>
              </a:pPr>
              <a:t>‹#›</a:t>
            </a:fld>
            <a:endParaRPr lang="en-US"/>
          </a:p>
        </p:txBody>
      </p:sp>
      <p:sp>
        <p:nvSpPr>
          <p:cNvPr id="8" name="Footer Placeholder 7"/>
          <p:cNvSpPr>
            <a:spLocks noGrp="1" noChangeArrowheads="1"/>
          </p:cNvSpPr>
          <p:nvPr userDrawn="1">
            <p:ph type="ftr" sz="quarter" idx="3"/>
          </p:nvPr>
        </p:nvSpPr>
        <p:spPr>
          <a:xfrm>
            <a:off x="2209800" y="6246813"/>
            <a:ext cx="4419600" cy="533400"/>
          </a:xfrm>
          <a:prstGeom prst="rect">
            <a:avLst/>
          </a:prstGeom>
          <a:noFill/>
        </p:spPr>
        <p:txBody>
          <a:bodyPr/>
          <a:lstStyle>
            <a:lvl1pPr>
              <a:defRPr sz="800" b="1" i="1">
                <a:solidFill>
                  <a:srgbClr val="0000FF"/>
                </a:solidFill>
                <a:cs typeface="Arial" charset="0"/>
              </a:defRPr>
            </a:lvl1pPr>
          </a:lstStyle>
          <a:p>
            <a:pPr fontAlgn="base">
              <a:spcBef>
                <a:spcPct val="0"/>
              </a:spcBef>
              <a:spcAft>
                <a:spcPct val="0"/>
              </a:spcAft>
              <a:defRPr/>
            </a:pPr>
            <a:r>
              <a:rPr lang="en-US"/>
              <a:t>© 2011 International Technology and Engineering Educators Association,</a:t>
            </a:r>
          </a:p>
          <a:p>
            <a:pPr fontAlgn="base">
              <a:spcBef>
                <a:spcPct val="0"/>
              </a:spcBef>
              <a:spcAft>
                <a:spcPct val="0"/>
              </a:spcAft>
              <a:defRPr/>
            </a:pPr>
            <a:r>
              <a:rPr lang="en-US"/>
              <a:t>    </a:t>
            </a:r>
            <a:r>
              <a:rPr lang="en-US" err="1">
                <a:solidFill>
                  <a:srgbClr val="C00000"/>
                </a:solidFill>
              </a:rPr>
              <a:t>STEM</a:t>
            </a:r>
            <a:r>
              <a:rPr lang="en-US" err="1">
                <a:sym typeface="Wingdings" pitchFamily="2" charset="2"/>
              </a:rPr>
              <a:t></a:t>
            </a:r>
            <a:r>
              <a:rPr lang="en-US" err="1">
                <a:solidFill>
                  <a:srgbClr val="009900"/>
                </a:solidFill>
              </a:rPr>
              <a:t>Center</a:t>
            </a:r>
            <a:r>
              <a:rPr lang="en-US">
                <a:solidFill>
                  <a:srgbClr val="009900"/>
                </a:solidFill>
              </a:rPr>
              <a:t> for Teaching and Learning™</a:t>
            </a:r>
          </a:p>
          <a:p>
            <a:pPr fontAlgn="base">
              <a:spcBef>
                <a:spcPct val="0"/>
              </a:spcBef>
              <a:spcAft>
                <a:spcPct val="0"/>
              </a:spcAft>
              <a:defRPr/>
            </a:pPr>
            <a:r>
              <a:rPr lang="en-US"/>
              <a:t>    [Name of Course Guide]</a:t>
            </a:r>
          </a:p>
          <a:p>
            <a:pPr fontAlgn="base">
              <a:spcBef>
                <a:spcPct val="0"/>
              </a:spcBef>
              <a:spcAft>
                <a:spcPct val="0"/>
              </a:spcAft>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hyperlink" Target="http://techauto.awardspace.com/ignition.html" TargetMode="External"/></Relationships>
</file>

<file path=ppt/slides/_rels/slide6.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28600" y="2819400"/>
            <a:ext cx="8686800" cy="1219200"/>
          </a:xfrm>
        </p:spPr>
        <p:txBody>
          <a:bodyPr/>
          <a:lstStyle/>
          <a:p>
            <a:pPr algn="ctr" eaLnBrk="1" hangingPunct="1">
              <a:spcAft>
                <a:spcPts val="1200"/>
              </a:spcAft>
            </a:pPr>
            <a:r>
              <a:rPr lang="en-US" sz="2800" b="1" i="1" dirty="0" smtClean="0">
                <a:solidFill>
                  <a:srgbClr val="0000FF"/>
                </a:solidFill>
                <a:latin typeface="GillSans"/>
              </a:rPr>
              <a:t>Foundations of Technology, Third Edition/</a:t>
            </a:r>
            <a:br>
              <a:rPr lang="en-US" sz="2800" b="1" i="1" dirty="0" smtClean="0">
                <a:solidFill>
                  <a:srgbClr val="0000FF"/>
                </a:solidFill>
                <a:latin typeface="GillSans"/>
              </a:rPr>
            </a:br>
            <a:r>
              <a:rPr lang="en-US" sz="2800" b="1" i="1" dirty="0" smtClean="0">
                <a:solidFill>
                  <a:srgbClr val="0000FF"/>
                </a:solidFill>
                <a:latin typeface="GillSans"/>
              </a:rPr>
              <a:t>Technology, Engineering, and Design</a:t>
            </a:r>
            <a:endParaRPr lang="en-US" sz="3600" b="1" i="1" dirty="0" smtClean="0">
              <a:solidFill>
                <a:srgbClr val="309828"/>
              </a:solidFill>
              <a:latin typeface="GillSans"/>
            </a:endParaRPr>
          </a:p>
        </p:txBody>
      </p:sp>
      <p:pic>
        <p:nvPicPr>
          <p:cNvPr id="8195" name="Picture 9" descr="100_0622.JPG"/>
          <p:cNvPicPr>
            <a:picLocks noChangeAspect="1"/>
          </p:cNvPicPr>
          <p:nvPr/>
        </p:nvPicPr>
        <p:blipFill>
          <a:blip r:embed="rId3" cstate="print"/>
          <a:srcRect l="13043" t="9525"/>
          <a:stretch>
            <a:fillRect/>
          </a:stretch>
        </p:blipFill>
        <p:spPr bwMode="auto">
          <a:xfrm>
            <a:off x="6897688" y="0"/>
            <a:ext cx="2246312" cy="1752600"/>
          </a:xfrm>
          <a:prstGeom prst="rect">
            <a:avLst/>
          </a:prstGeom>
          <a:noFill/>
          <a:ln w="9525">
            <a:noFill/>
            <a:miter lim="800000"/>
            <a:headEnd/>
            <a:tailEnd/>
          </a:ln>
        </p:spPr>
      </p:pic>
      <p:pic>
        <p:nvPicPr>
          <p:cNvPr id="8196" name="Picture 10" descr="thebaynet_nasaembed200girl.jpg"/>
          <p:cNvPicPr>
            <a:picLocks noChangeAspect="1"/>
          </p:cNvPicPr>
          <p:nvPr/>
        </p:nvPicPr>
        <p:blipFill>
          <a:blip r:embed="rId4" cstate="print"/>
          <a:srcRect/>
          <a:stretch>
            <a:fillRect/>
          </a:stretch>
        </p:blipFill>
        <p:spPr bwMode="auto">
          <a:xfrm>
            <a:off x="0" y="0"/>
            <a:ext cx="1530350" cy="1752600"/>
          </a:xfrm>
          <a:prstGeom prst="rect">
            <a:avLst/>
          </a:prstGeom>
          <a:noFill/>
          <a:ln w="9525">
            <a:noFill/>
            <a:miter lim="800000"/>
            <a:headEnd/>
            <a:tailEnd/>
          </a:ln>
        </p:spPr>
      </p:pic>
      <p:pic>
        <p:nvPicPr>
          <p:cNvPr id="8197" name="Picture 11" descr="dec-13-schools-014.jpg"/>
          <p:cNvPicPr>
            <a:picLocks noChangeAspect="1"/>
          </p:cNvPicPr>
          <p:nvPr/>
        </p:nvPicPr>
        <p:blipFill>
          <a:blip r:embed="rId5" cstate="print"/>
          <a:srcRect/>
          <a:stretch>
            <a:fillRect/>
          </a:stretch>
        </p:blipFill>
        <p:spPr bwMode="auto">
          <a:xfrm>
            <a:off x="4953000" y="0"/>
            <a:ext cx="2097088" cy="1752600"/>
          </a:xfrm>
          <a:prstGeom prst="rect">
            <a:avLst/>
          </a:prstGeom>
          <a:noFill/>
          <a:ln w="9525">
            <a:noFill/>
            <a:miter lim="800000"/>
            <a:headEnd/>
            <a:tailEnd/>
          </a:ln>
        </p:spPr>
      </p:pic>
      <p:pic>
        <p:nvPicPr>
          <p:cNvPr id="8198" name="Picture 12" descr="2students MS.JPG"/>
          <p:cNvPicPr>
            <a:picLocks noChangeAspect="1"/>
          </p:cNvPicPr>
          <p:nvPr/>
        </p:nvPicPr>
        <p:blipFill>
          <a:blip r:embed="rId6" cstate="print"/>
          <a:srcRect l="9782" r="11957"/>
          <a:stretch>
            <a:fillRect/>
          </a:stretch>
        </p:blipFill>
        <p:spPr bwMode="auto">
          <a:xfrm>
            <a:off x="1524000" y="0"/>
            <a:ext cx="1828800" cy="1752600"/>
          </a:xfrm>
          <a:prstGeom prst="rect">
            <a:avLst/>
          </a:prstGeom>
          <a:noFill/>
          <a:ln w="9525">
            <a:noFill/>
            <a:miter lim="800000"/>
            <a:headEnd/>
            <a:tailEnd/>
          </a:ln>
        </p:spPr>
      </p:pic>
      <p:pic>
        <p:nvPicPr>
          <p:cNvPr id="8199" name="Picture 7" descr="Diverse group presenting.jpg"/>
          <p:cNvPicPr>
            <a:picLocks noChangeAspect="1"/>
          </p:cNvPicPr>
          <p:nvPr/>
        </p:nvPicPr>
        <p:blipFill>
          <a:blip r:embed="rId7" cstate="print"/>
          <a:srcRect/>
          <a:stretch>
            <a:fillRect/>
          </a:stretch>
        </p:blipFill>
        <p:spPr bwMode="auto">
          <a:xfrm>
            <a:off x="3352800" y="0"/>
            <a:ext cx="1831975" cy="1752600"/>
          </a:xfrm>
          <a:prstGeom prst="rect">
            <a:avLst/>
          </a:prstGeom>
          <a:noFill/>
          <a:ln w="9525">
            <a:noFill/>
            <a:miter lim="800000"/>
            <a:headEnd/>
            <a:tailEnd/>
          </a:ln>
        </p:spPr>
      </p:pic>
      <p:cxnSp>
        <p:nvCxnSpPr>
          <p:cNvPr id="15" name="Straight Connector 14"/>
          <p:cNvCxnSpPr/>
          <p:nvPr/>
        </p:nvCxnSpPr>
        <p:spPr bwMode="auto">
          <a:xfrm>
            <a:off x="0" y="1752600"/>
            <a:ext cx="9144000" cy="1588"/>
          </a:xfrm>
          <a:prstGeom prst="line">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pic>
        <p:nvPicPr>
          <p:cNvPr id="8201" name="Picture 13" descr="EbD logo.png"/>
          <p:cNvPicPr>
            <a:picLocks noChangeAspect="1"/>
          </p:cNvPicPr>
          <p:nvPr/>
        </p:nvPicPr>
        <p:blipFill>
          <a:blip r:embed="rId8" cstate="print"/>
          <a:srcRect/>
          <a:stretch>
            <a:fillRect/>
          </a:stretch>
        </p:blipFill>
        <p:spPr bwMode="auto">
          <a:xfrm>
            <a:off x="3733800" y="1600200"/>
            <a:ext cx="1676400" cy="1235075"/>
          </a:xfrm>
          <a:prstGeom prst="rect">
            <a:avLst/>
          </a:prstGeom>
          <a:noFill/>
          <a:ln w="9525">
            <a:noFill/>
            <a:miter lim="800000"/>
            <a:headEnd/>
            <a:tailEnd/>
          </a:ln>
        </p:spPr>
      </p:pic>
      <p:sp>
        <p:nvSpPr>
          <p:cNvPr id="8202" name="Rectangle 7"/>
          <p:cNvSpPr>
            <a:spLocks noGrp="1" noChangeArrowheads="1"/>
          </p:cNvSpPr>
          <p:nvPr>
            <p:ph type="ftr" sz="quarter" idx="12"/>
          </p:nvPr>
        </p:nvSpPr>
        <p:spPr bwMode="auto">
          <a:xfrm>
            <a:off x="482600" y="62357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i="1" dirty="0" smtClean="0">
                <a:solidFill>
                  <a:srgbClr val="000000"/>
                </a:solidFill>
                <a:cs typeface="Arial" pitchFamily="34" charset="0"/>
              </a:rPr>
              <a:t>© 2011 International Technology and Engineering Educators </a:t>
            </a:r>
            <a:r>
              <a:rPr lang="en-US" i="1" dirty="0" smtClean="0">
                <a:solidFill>
                  <a:srgbClr val="000000"/>
                </a:solidFill>
                <a:cs typeface="Arial" pitchFamily="34" charset="0"/>
              </a:rPr>
              <a:t>Association</a:t>
            </a:r>
            <a:endParaRPr lang="en-US" i="1" dirty="0" smtClean="0">
              <a:solidFill>
                <a:srgbClr val="000000"/>
              </a:solidFill>
              <a:cs typeface="Arial" pitchFamily="34" charset="0"/>
            </a:endParaRPr>
          </a:p>
          <a:p>
            <a:r>
              <a:rPr lang="en-US" i="1" dirty="0" smtClean="0">
                <a:solidFill>
                  <a:srgbClr val="000000"/>
                </a:solidFill>
                <a:cs typeface="Arial" pitchFamily="34" charset="0"/>
              </a:rPr>
              <a:t>    </a:t>
            </a:r>
            <a:r>
              <a:rPr lang="en-US" b="1" dirty="0" err="1" smtClean="0">
                <a:solidFill>
                  <a:srgbClr val="C00000"/>
                </a:solidFill>
                <a:cs typeface="Arial" pitchFamily="34" charset="0"/>
              </a:rPr>
              <a:t>STEM</a:t>
            </a:r>
            <a:r>
              <a:rPr lang="en-US" b="1" dirty="0" err="1" smtClean="0">
                <a:solidFill>
                  <a:srgbClr val="000000"/>
                </a:solidFill>
                <a:cs typeface="Arial" pitchFamily="34" charset="0"/>
                <a:sym typeface="Wingdings" pitchFamily="2" charset="2"/>
              </a:rPr>
              <a:t></a:t>
            </a:r>
            <a:r>
              <a:rPr lang="en-US" b="1" dirty="0" err="1" smtClean="0">
                <a:solidFill>
                  <a:srgbClr val="009900"/>
                </a:solidFill>
                <a:cs typeface="Arial" pitchFamily="34" charset="0"/>
              </a:rPr>
              <a:t>Center</a:t>
            </a:r>
            <a:r>
              <a:rPr lang="en-US" b="1" dirty="0" smtClean="0">
                <a:solidFill>
                  <a:srgbClr val="009900"/>
                </a:solidFill>
                <a:cs typeface="Arial" pitchFamily="34" charset="0"/>
              </a:rPr>
              <a:t> for Teaching and Learning™</a:t>
            </a:r>
          </a:p>
          <a:p>
            <a:r>
              <a:rPr lang="en-US" b="1" i="1" dirty="0" smtClean="0">
                <a:cs typeface="Arial" pitchFamily="34" charset="0"/>
              </a:rPr>
              <a:t>    Foundations of Technology, Third Edition/  </a:t>
            </a:r>
          </a:p>
          <a:p>
            <a:r>
              <a:rPr lang="en-US" b="1" i="1" dirty="0" smtClean="0">
                <a:cs typeface="Arial" pitchFamily="34" charset="0"/>
              </a:rPr>
              <a:t>    Technology, Engineering, and Design</a:t>
            </a:r>
            <a:endParaRPr lang="en-US" i="1" dirty="0" smtClean="0">
              <a:cs typeface="Arial" pitchFamily="34" charset="0"/>
            </a:endParaRPr>
          </a:p>
          <a:p>
            <a:endParaRPr lang="en-US" dirty="0" smtClean="0">
              <a:solidFill>
                <a:srgbClr val="000000"/>
              </a:solidFill>
              <a:cs typeface="Arial" pitchFamily="34" charset="0"/>
            </a:endParaRPr>
          </a:p>
        </p:txBody>
      </p:sp>
      <p:pic>
        <p:nvPicPr>
          <p:cNvPr id="8203" name="Picture 16" descr="ITEEA-194_295 logo.jpg"/>
          <p:cNvPicPr>
            <a:picLocks noChangeAspect="1"/>
          </p:cNvPicPr>
          <p:nvPr/>
        </p:nvPicPr>
        <p:blipFill>
          <a:blip r:embed="rId9" cstate="print">
            <a:clrChange>
              <a:clrFrom>
                <a:srgbClr val="FFFFFF"/>
              </a:clrFrom>
              <a:clrTo>
                <a:srgbClr val="FFFFFF">
                  <a:alpha val="0"/>
                </a:srgbClr>
              </a:clrTo>
            </a:clrChange>
          </a:blip>
          <a:srcRect/>
          <a:stretch>
            <a:fillRect/>
          </a:stretch>
        </p:blipFill>
        <p:spPr bwMode="auto">
          <a:xfrm>
            <a:off x="7531100" y="6297613"/>
            <a:ext cx="1066800" cy="258762"/>
          </a:xfrm>
          <a:prstGeom prst="rect">
            <a:avLst/>
          </a:prstGeom>
          <a:noFill/>
          <a:ln w="9525">
            <a:noFill/>
            <a:miter lim="800000"/>
            <a:headEnd/>
            <a:tailEnd/>
          </a:ln>
        </p:spPr>
      </p:pic>
      <p:sp>
        <p:nvSpPr>
          <p:cNvPr id="18" name="Rectangle 2"/>
          <p:cNvSpPr txBox="1">
            <a:spLocks noChangeArrowheads="1"/>
          </p:cNvSpPr>
          <p:nvPr/>
        </p:nvSpPr>
        <p:spPr bwMode="auto">
          <a:xfrm>
            <a:off x="228600" y="4191000"/>
            <a:ext cx="8686800" cy="762000"/>
          </a:xfrm>
          <a:prstGeom prst="rect">
            <a:avLst/>
          </a:prstGeom>
          <a:noFill/>
          <a:ln w="9525">
            <a:noFill/>
            <a:miter lim="800000"/>
            <a:headEnd/>
            <a:tailEnd/>
          </a:ln>
        </p:spPr>
        <p:txBody>
          <a:bodyPr anchor="b"/>
          <a:lstStyle/>
          <a:p>
            <a:pPr algn="ctr" fontAlgn="base">
              <a:spcBef>
                <a:spcPct val="0"/>
              </a:spcBef>
              <a:spcAft>
                <a:spcPts val="1200"/>
              </a:spcAft>
              <a:defRPr/>
            </a:pPr>
            <a:r>
              <a:rPr lang="en-US" sz="1400" b="1" i="1" kern="0" dirty="0">
                <a:solidFill>
                  <a:srgbClr val="CC0000"/>
                </a:solidFill>
                <a:latin typeface="GillSans" pitchFamily="34" charset="0"/>
                <a:cs typeface="Arial" pitchFamily="34" charset="0"/>
              </a:rPr>
              <a:t/>
            </a:r>
            <a:br>
              <a:rPr lang="en-US" sz="1400" b="1" i="1" kern="0" dirty="0">
                <a:solidFill>
                  <a:srgbClr val="CC0000"/>
                </a:solidFill>
                <a:latin typeface="GillSans" pitchFamily="34" charset="0"/>
                <a:cs typeface="Arial" pitchFamily="34" charset="0"/>
              </a:rPr>
            </a:br>
            <a:r>
              <a:rPr lang="en-US" sz="2000" b="1" kern="0">
                <a:solidFill>
                  <a:srgbClr val="309828"/>
                </a:solidFill>
                <a:latin typeface="GillSans" pitchFamily="34" charset="0"/>
                <a:cs typeface="Arial" pitchFamily="34" charset="0"/>
              </a:rPr>
              <a:t>Presentation </a:t>
            </a:r>
            <a:r>
              <a:rPr lang="en-US" sz="2000" b="1" kern="0" smtClean="0">
                <a:solidFill>
                  <a:srgbClr val="309828"/>
                </a:solidFill>
                <a:latin typeface="GillSans" pitchFamily="34" charset="0"/>
                <a:cs typeface="Arial" pitchFamily="34" charset="0"/>
              </a:rPr>
              <a:t>3.4.1</a:t>
            </a:r>
            <a:endParaRPr lang="en-US" sz="3600" b="1" kern="0" dirty="0">
              <a:solidFill>
                <a:srgbClr val="309828"/>
              </a:solidFill>
              <a:latin typeface="GillSans"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5410200" y="1524000"/>
            <a:ext cx="3146353" cy="4410075"/>
          </a:xfrm>
          <a:prstGeom prst="rect">
            <a:avLst/>
          </a:prstGeom>
          <a:noFill/>
          <a:ln w="9525">
            <a:noFill/>
            <a:miter lim="800000"/>
            <a:headEnd/>
            <a:tailEnd/>
          </a:ln>
          <a:effectLst/>
        </p:spPr>
      </p:pic>
      <p:sp>
        <p:nvSpPr>
          <p:cNvPr id="2" name="Title 1"/>
          <p:cNvSpPr>
            <a:spLocks noGrp="1"/>
          </p:cNvSpPr>
          <p:nvPr>
            <p:ph type="title"/>
          </p:nvPr>
        </p:nvSpPr>
        <p:spPr/>
        <p:txBody>
          <a:bodyPr/>
          <a:lstStyle/>
          <a:p>
            <a:pPr algn="r"/>
            <a:r>
              <a:rPr lang="en-US" dirty="0" smtClean="0"/>
              <a:t>Product Failure</a:t>
            </a:r>
            <a:endParaRPr lang="en-US" dirty="0"/>
          </a:p>
        </p:txBody>
      </p:sp>
      <p:sp>
        <p:nvSpPr>
          <p:cNvPr id="3" name="Content Placeholder 2"/>
          <p:cNvSpPr>
            <a:spLocks noGrp="1"/>
          </p:cNvSpPr>
          <p:nvPr>
            <p:ph idx="1"/>
          </p:nvPr>
        </p:nvSpPr>
        <p:spPr/>
        <p:txBody>
          <a:bodyPr/>
          <a:lstStyle/>
          <a:p>
            <a:r>
              <a:rPr lang="en-US" dirty="0" smtClean="0"/>
              <a:t>Often technological products do not always function as they are designed—to the frustration of the consumer.</a:t>
            </a:r>
          </a:p>
          <a:p>
            <a:r>
              <a:rPr lang="en-US" dirty="0" smtClean="0"/>
              <a:t>Systems and products fail because they have faulty or poorly matched parts, are used in ways that exceed what was intended by the design, or were poorly designed to begin with.</a:t>
            </a:r>
          </a:p>
          <a:p>
            <a:endParaRPr lang="en-US" dirty="0"/>
          </a:p>
        </p:txBody>
      </p:sp>
      <p:sp>
        <p:nvSpPr>
          <p:cNvPr id="4" name="Flowchart: Decision 3">
            <a:hlinkClick r:id="rId4" action="ppaction://hlinksldjump"/>
          </p:cNvPr>
          <p:cNvSpPr/>
          <p:nvPr/>
        </p:nvSpPr>
        <p:spPr>
          <a:xfrm>
            <a:off x="3810000" y="5638800"/>
            <a:ext cx="1600200" cy="1066800"/>
          </a:xfrm>
          <a:prstGeom prst="flowChartDecision">
            <a:avLst/>
          </a:prstGeom>
          <a:solidFill>
            <a:schemeClr val="accent6">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Home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p:cNvPicPr>
            <a:picLocks noChangeAspect="1" noChangeArrowheads="1"/>
          </p:cNvPicPr>
          <p:nvPr/>
        </p:nvPicPr>
        <p:blipFill>
          <a:blip r:embed="rId3" cstate="print">
            <a:lum bright="70000" contrast="-70000"/>
          </a:blip>
          <a:srcRect/>
          <a:stretch>
            <a:fillRect/>
          </a:stretch>
        </p:blipFill>
        <p:spPr bwMode="auto">
          <a:xfrm>
            <a:off x="4876800" y="1447800"/>
            <a:ext cx="3536619" cy="4491038"/>
          </a:xfrm>
          <a:prstGeom prst="rect">
            <a:avLst/>
          </a:prstGeom>
          <a:noFill/>
          <a:ln w="9525">
            <a:noFill/>
            <a:miter lim="800000"/>
            <a:headEnd/>
            <a:tailEnd/>
          </a:ln>
          <a:effectLst/>
        </p:spPr>
      </p:pic>
      <p:sp>
        <p:nvSpPr>
          <p:cNvPr id="2" name="Title 1"/>
          <p:cNvSpPr>
            <a:spLocks noGrp="1"/>
          </p:cNvSpPr>
          <p:nvPr>
            <p:ph type="title"/>
          </p:nvPr>
        </p:nvSpPr>
        <p:spPr/>
        <p:txBody>
          <a:bodyPr/>
          <a:lstStyle/>
          <a:p>
            <a:pPr algn="r"/>
            <a:r>
              <a:rPr lang="en-US" dirty="0" smtClean="0"/>
              <a:t>Troubleshooting</a:t>
            </a:r>
            <a:endParaRPr lang="en-US" dirty="0"/>
          </a:p>
        </p:txBody>
      </p:sp>
      <p:sp>
        <p:nvSpPr>
          <p:cNvPr id="3" name="Content Placeholder 2"/>
          <p:cNvSpPr>
            <a:spLocks noGrp="1"/>
          </p:cNvSpPr>
          <p:nvPr>
            <p:ph idx="1"/>
          </p:nvPr>
        </p:nvSpPr>
        <p:spPr/>
        <p:txBody>
          <a:bodyPr>
            <a:normAutofit lnSpcReduction="10000"/>
          </a:bodyPr>
          <a:lstStyle/>
          <a:p>
            <a:r>
              <a:rPr lang="en-US" dirty="0" smtClean="0"/>
              <a:t>Troubleshooting is a specific form of problem solving aimed at identifying the cause of a malfunctioning system.</a:t>
            </a:r>
          </a:p>
          <a:p>
            <a:r>
              <a:rPr lang="en-US" dirty="0" smtClean="0"/>
              <a:t>Troubleshooting a malfunctioning system demands considering the various parts and how those parts affect the entire system.</a:t>
            </a:r>
          </a:p>
          <a:p>
            <a:r>
              <a:rPr lang="en-US" dirty="0" smtClean="0"/>
              <a:t>Troubleshooting involves a logical and orderly process of discovering the problem in a part </a:t>
            </a:r>
            <a:r>
              <a:rPr lang="en-US" dirty="0" smtClean="0"/>
              <a:t>or </a:t>
            </a:r>
            <a:r>
              <a:rPr lang="en-US" dirty="0" smtClean="0"/>
              <a:t>system.</a:t>
            </a:r>
          </a:p>
          <a:p>
            <a:endParaRPr lang="en-US" dirty="0" smtClean="0"/>
          </a:p>
          <a:p>
            <a:endParaRPr lang="en-US" dirty="0"/>
          </a:p>
        </p:txBody>
      </p:sp>
      <p:sp>
        <p:nvSpPr>
          <p:cNvPr id="4" name="Flowchart: Decision 3">
            <a:hlinkClick r:id="rId4" action="ppaction://hlinksldjump"/>
          </p:cNvPr>
          <p:cNvSpPr/>
          <p:nvPr/>
        </p:nvSpPr>
        <p:spPr>
          <a:xfrm>
            <a:off x="3810000" y="5638800"/>
            <a:ext cx="1600200" cy="1066800"/>
          </a:xfrm>
          <a:prstGeom prst="flowChartDecision">
            <a:avLst/>
          </a:prstGeom>
          <a:solidFill>
            <a:schemeClr val="accent6">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Home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Troubleshooting Diagrams</a:t>
            </a:r>
            <a:endParaRPr lang="en-US" dirty="0"/>
          </a:p>
        </p:txBody>
      </p:sp>
      <p:sp>
        <p:nvSpPr>
          <p:cNvPr id="3" name="Content Placeholder 2"/>
          <p:cNvSpPr>
            <a:spLocks noGrp="1"/>
          </p:cNvSpPr>
          <p:nvPr>
            <p:ph idx="1"/>
          </p:nvPr>
        </p:nvSpPr>
        <p:spPr/>
        <p:txBody>
          <a:bodyPr>
            <a:normAutofit/>
          </a:bodyPr>
          <a:lstStyle/>
          <a:p>
            <a:r>
              <a:rPr lang="en-US" dirty="0" smtClean="0">
                <a:hlinkClick r:id="rId3" action="ppaction://hlinksldjump"/>
              </a:rPr>
              <a:t>Troubleshooting diagrams </a:t>
            </a:r>
            <a:r>
              <a:rPr lang="en-US" dirty="0" smtClean="0"/>
              <a:t>exist for most technological </a:t>
            </a:r>
            <a:r>
              <a:rPr lang="en-US" dirty="0" smtClean="0"/>
              <a:t>products, </a:t>
            </a:r>
            <a:r>
              <a:rPr lang="en-US" dirty="0" smtClean="0"/>
              <a:t>ranging from kitchen faucets to </a:t>
            </a:r>
            <a:r>
              <a:rPr lang="en-US" dirty="0" smtClean="0">
                <a:hlinkClick r:id="rId4"/>
              </a:rPr>
              <a:t>car ignition </a:t>
            </a:r>
            <a:r>
              <a:rPr lang="en-US" dirty="0" smtClean="0">
                <a:hlinkClick r:id="rId4"/>
              </a:rPr>
              <a:t>systems</a:t>
            </a:r>
            <a:r>
              <a:rPr lang="en-US" dirty="0" smtClean="0"/>
              <a:t>, </a:t>
            </a:r>
            <a:r>
              <a:rPr lang="en-US" dirty="0" smtClean="0"/>
              <a:t>and are intended to help users solve the functional problem with the device and take appropriate action.</a:t>
            </a:r>
          </a:p>
          <a:p>
            <a:endParaRPr lang="en-US" dirty="0"/>
          </a:p>
        </p:txBody>
      </p:sp>
      <p:sp>
        <p:nvSpPr>
          <p:cNvPr id="4" name="Flowchart: Decision 3">
            <a:hlinkClick r:id="rId5" action="ppaction://hlinksldjump"/>
          </p:cNvPr>
          <p:cNvSpPr/>
          <p:nvPr/>
        </p:nvSpPr>
        <p:spPr>
          <a:xfrm>
            <a:off x="3810000" y="5638800"/>
            <a:ext cx="1600200" cy="1066800"/>
          </a:xfrm>
          <a:prstGeom prst="flowChartDecision">
            <a:avLst/>
          </a:prstGeom>
          <a:solidFill>
            <a:schemeClr val="accent6">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Home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Troubleshooting Diagrams</a:t>
            </a:r>
            <a:endParaRPr lang="en-US" dirty="0"/>
          </a:p>
        </p:txBody>
      </p:sp>
      <p:sp>
        <p:nvSpPr>
          <p:cNvPr id="3" name="Content Placeholder 2"/>
          <p:cNvSpPr>
            <a:spLocks noGrp="1"/>
          </p:cNvSpPr>
          <p:nvPr>
            <p:ph idx="1"/>
          </p:nvPr>
        </p:nvSpPr>
        <p:spPr/>
        <p:txBody>
          <a:bodyPr/>
          <a:lstStyle/>
          <a:p>
            <a:r>
              <a:rPr lang="en-US" dirty="0" smtClean="0"/>
              <a:t>Troubleshooting Diagrams can be:</a:t>
            </a:r>
          </a:p>
          <a:p>
            <a:pPr lvl="1">
              <a:buFont typeface="Wingdings" pitchFamily="2" charset="2"/>
              <a:buChar char="Ø"/>
            </a:pPr>
            <a:r>
              <a:rPr lang="en-US" sz="3600" dirty="0" smtClean="0"/>
              <a:t>Flowcharts</a:t>
            </a:r>
          </a:p>
          <a:p>
            <a:pPr lvl="1">
              <a:buFont typeface="Wingdings" pitchFamily="2" charset="2"/>
              <a:buChar char="Ø"/>
            </a:pPr>
            <a:r>
              <a:rPr lang="en-US" sz="3600" dirty="0" smtClean="0"/>
              <a:t>Lists of tests to perform</a:t>
            </a:r>
          </a:p>
          <a:p>
            <a:pPr lvl="1"/>
            <a:endParaRPr lang="en-US" dirty="0"/>
          </a:p>
        </p:txBody>
      </p:sp>
      <p:graphicFrame>
        <p:nvGraphicFramePr>
          <p:cNvPr id="4" name="Diagram 3"/>
          <p:cNvGraphicFramePr/>
          <p:nvPr/>
        </p:nvGraphicFramePr>
        <p:xfrm>
          <a:off x="5486400" y="3581400"/>
          <a:ext cx="3352800" cy="256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04800" y="3645932"/>
            <a:ext cx="3962400" cy="2145268"/>
          </a:xfrm>
          <a:prstGeom prst="roundRect">
            <a:avLst/>
          </a:prstGeom>
          <a:solidFill>
            <a:schemeClr val="accent6">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US" sz="2400" dirty="0" smtClean="0"/>
              <a:t>Conduct an Internet search to find three examples of troubleshooting diagrams. Share your examples with the class.</a:t>
            </a:r>
            <a:endParaRPr lang="en-US" sz="2400" dirty="0"/>
          </a:p>
        </p:txBody>
      </p:sp>
      <p:sp>
        <p:nvSpPr>
          <p:cNvPr id="6" name="Flowchart: Decision 5">
            <a:hlinkClick r:id="rId8" action="ppaction://hlinksldjump"/>
          </p:cNvPr>
          <p:cNvSpPr/>
          <p:nvPr/>
        </p:nvSpPr>
        <p:spPr>
          <a:xfrm>
            <a:off x="3810000" y="5638800"/>
            <a:ext cx="1600200" cy="1066800"/>
          </a:xfrm>
          <a:prstGeom prst="flowChartDecision">
            <a:avLst/>
          </a:prstGeom>
          <a:solidFill>
            <a:schemeClr val="accent6">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Home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4724400" y="2057400"/>
            <a:ext cx="4191000" cy="4191000"/>
          </a:xfrm>
          <a:prstGeom prst="rect">
            <a:avLst/>
          </a:prstGeom>
          <a:noFill/>
          <a:ln w="9525">
            <a:noFill/>
            <a:miter lim="800000"/>
            <a:headEnd/>
            <a:tailEnd/>
          </a:ln>
          <a:effectLst/>
        </p:spPr>
      </p:pic>
      <p:sp>
        <p:nvSpPr>
          <p:cNvPr id="2" name="Title 1"/>
          <p:cNvSpPr>
            <a:spLocks noGrp="1"/>
          </p:cNvSpPr>
          <p:nvPr>
            <p:ph type="title"/>
          </p:nvPr>
        </p:nvSpPr>
        <p:spPr/>
        <p:txBody>
          <a:bodyPr/>
          <a:lstStyle/>
          <a:p>
            <a:pPr algn="r"/>
            <a:r>
              <a:rPr lang="en-US" dirty="0" smtClean="0"/>
              <a:t>Manuals and Prevention</a:t>
            </a:r>
            <a:endParaRPr lang="en-US" dirty="0"/>
          </a:p>
        </p:txBody>
      </p:sp>
      <p:sp>
        <p:nvSpPr>
          <p:cNvPr id="3" name="Content Placeholder 2"/>
          <p:cNvSpPr>
            <a:spLocks noGrp="1"/>
          </p:cNvSpPr>
          <p:nvPr>
            <p:ph idx="1"/>
          </p:nvPr>
        </p:nvSpPr>
        <p:spPr/>
        <p:txBody>
          <a:bodyPr>
            <a:normAutofit/>
          </a:bodyPr>
          <a:lstStyle/>
          <a:p>
            <a:r>
              <a:rPr lang="en-US" dirty="0"/>
              <a:t>U</a:t>
            </a:r>
            <a:r>
              <a:rPr lang="en-US" dirty="0" smtClean="0"/>
              <a:t>sers must maintain the safe and proper operation of the system or product. </a:t>
            </a:r>
          </a:p>
          <a:p>
            <a:r>
              <a:rPr lang="en-US" dirty="0" smtClean="0"/>
              <a:t>Companies develop materials to ensure that users are able to use systems for the designed purpose, such as manuals. </a:t>
            </a:r>
          </a:p>
          <a:p>
            <a:r>
              <a:rPr lang="en-US" dirty="0" smtClean="0"/>
              <a:t>The most common ways companies can prevent failure are pretesting of parts and procedures, overdesign, and redundancy.</a:t>
            </a:r>
          </a:p>
          <a:p>
            <a:endParaRPr lang="en-US" dirty="0" smtClean="0"/>
          </a:p>
          <a:p>
            <a:endParaRPr lang="en-US" dirty="0"/>
          </a:p>
        </p:txBody>
      </p:sp>
      <p:sp>
        <p:nvSpPr>
          <p:cNvPr id="4" name="Flowchart: Decision 3">
            <a:hlinkClick r:id="rId4" action="ppaction://hlinksldjump"/>
          </p:cNvPr>
          <p:cNvSpPr/>
          <p:nvPr/>
        </p:nvSpPr>
        <p:spPr>
          <a:xfrm>
            <a:off x="3810000" y="5638800"/>
            <a:ext cx="1600200" cy="1066800"/>
          </a:xfrm>
          <a:prstGeom prst="flowChartDecision">
            <a:avLst/>
          </a:prstGeom>
          <a:solidFill>
            <a:schemeClr val="accent6">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Home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Schematic Diagrams</a:t>
            </a:r>
            <a:endParaRPr lang="en-US" dirty="0"/>
          </a:p>
        </p:txBody>
      </p:sp>
      <p:sp>
        <p:nvSpPr>
          <p:cNvPr id="3" name="Content Placeholder 2"/>
          <p:cNvSpPr>
            <a:spLocks noGrp="1"/>
          </p:cNvSpPr>
          <p:nvPr>
            <p:ph idx="1"/>
          </p:nvPr>
        </p:nvSpPr>
        <p:spPr/>
        <p:txBody>
          <a:bodyPr/>
          <a:lstStyle/>
          <a:p>
            <a:pPr>
              <a:buNone/>
            </a:pPr>
            <a:r>
              <a:rPr lang="en-US" dirty="0" smtClean="0"/>
              <a:t>Schematic diagrams are graphical </a:t>
            </a:r>
            <a:r>
              <a:rPr lang="en-US" dirty="0" smtClean="0"/>
              <a:t>representations </a:t>
            </a:r>
            <a:r>
              <a:rPr lang="en-US" dirty="0" smtClean="0"/>
              <a:t>of physical components. </a:t>
            </a:r>
          </a:p>
          <a:p>
            <a:pPr>
              <a:buNone/>
            </a:pPr>
            <a:r>
              <a:rPr lang="en-US" dirty="0" smtClean="0"/>
              <a:t>Common electronic schematic representations:</a:t>
            </a:r>
            <a:endParaRPr lang="en-US" dirty="0"/>
          </a:p>
        </p:txBody>
      </p:sp>
      <p:pic>
        <p:nvPicPr>
          <p:cNvPr id="2050" name="Picture 2" descr="http://dsnra.jpl.nasa.gov/software/xfig/electr_symbols.png"/>
          <p:cNvPicPr>
            <a:picLocks noChangeAspect="1" noChangeArrowheads="1"/>
          </p:cNvPicPr>
          <p:nvPr/>
        </p:nvPicPr>
        <p:blipFill>
          <a:blip r:embed="rId3" cstate="print"/>
          <a:srcRect l="35593" t="9231" r="59322" b="80000"/>
          <a:stretch>
            <a:fillRect/>
          </a:stretch>
        </p:blipFill>
        <p:spPr bwMode="auto">
          <a:xfrm rot="5400000">
            <a:off x="1270000" y="2921000"/>
            <a:ext cx="762000" cy="1778000"/>
          </a:xfrm>
          <a:prstGeom prst="rect">
            <a:avLst/>
          </a:prstGeom>
          <a:noFill/>
        </p:spPr>
      </p:pic>
      <p:pic>
        <p:nvPicPr>
          <p:cNvPr id="2052" name="Picture 4" descr="http://dsnra.jpl.nasa.gov/software/xfig/electr_symbols.png"/>
          <p:cNvPicPr>
            <a:picLocks noChangeAspect="1" noChangeArrowheads="1"/>
          </p:cNvPicPr>
          <p:nvPr/>
        </p:nvPicPr>
        <p:blipFill>
          <a:blip r:embed="rId3" cstate="print"/>
          <a:srcRect l="28814" r="66101" b="89231"/>
          <a:stretch>
            <a:fillRect/>
          </a:stretch>
        </p:blipFill>
        <p:spPr bwMode="auto">
          <a:xfrm rot="5400000">
            <a:off x="7053943" y="4310743"/>
            <a:ext cx="751114" cy="1752600"/>
          </a:xfrm>
          <a:prstGeom prst="rect">
            <a:avLst/>
          </a:prstGeom>
          <a:noFill/>
        </p:spPr>
      </p:pic>
      <p:pic>
        <p:nvPicPr>
          <p:cNvPr id="2054" name="Picture 6" descr="http://dsnra.jpl.nasa.gov/software/xfig/electr_symbols.png"/>
          <p:cNvPicPr>
            <a:picLocks noChangeAspect="1" noChangeArrowheads="1"/>
          </p:cNvPicPr>
          <p:nvPr/>
        </p:nvPicPr>
        <p:blipFill>
          <a:blip r:embed="rId3" cstate="print"/>
          <a:srcRect l="3390" r="88136" b="90769"/>
          <a:stretch>
            <a:fillRect/>
          </a:stretch>
        </p:blipFill>
        <p:spPr bwMode="auto">
          <a:xfrm rot="5400000">
            <a:off x="2933700" y="3924300"/>
            <a:ext cx="1143000" cy="1371600"/>
          </a:xfrm>
          <a:prstGeom prst="rect">
            <a:avLst/>
          </a:prstGeom>
          <a:noFill/>
        </p:spPr>
      </p:pic>
      <p:pic>
        <p:nvPicPr>
          <p:cNvPr id="2056" name="Picture 8" descr="http://dsnra.jpl.nasa.gov/software/xfig/electr_symbols.png"/>
          <p:cNvPicPr>
            <a:picLocks noChangeAspect="1" noChangeArrowheads="1"/>
          </p:cNvPicPr>
          <p:nvPr/>
        </p:nvPicPr>
        <p:blipFill>
          <a:blip r:embed="rId3" cstate="print"/>
          <a:srcRect l="66102" t="4615" r="22034" b="89231"/>
          <a:stretch>
            <a:fillRect/>
          </a:stretch>
        </p:blipFill>
        <p:spPr bwMode="auto">
          <a:xfrm>
            <a:off x="6781800" y="3429000"/>
            <a:ext cx="1466850" cy="838200"/>
          </a:xfrm>
          <a:prstGeom prst="rect">
            <a:avLst/>
          </a:prstGeom>
          <a:noFill/>
        </p:spPr>
      </p:pic>
      <p:pic>
        <p:nvPicPr>
          <p:cNvPr id="2058" name="Picture 10" descr="http://dsnra.jpl.nasa.gov/software/xfig/electr_symbols.png"/>
          <p:cNvPicPr>
            <a:picLocks noChangeAspect="1" noChangeArrowheads="1"/>
          </p:cNvPicPr>
          <p:nvPr/>
        </p:nvPicPr>
        <p:blipFill>
          <a:blip r:embed="rId3" cstate="print"/>
          <a:srcRect l="81356" r="11864" b="89231"/>
          <a:stretch>
            <a:fillRect/>
          </a:stretch>
        </p:blipFill>
        <p:spPr bwMode="auto">
          <a:xfrm rot="5400000">
            <a:off x="1208314" y="4278086"/>
            <a:ext cx="783771" cy="1371600"/>
          </a:xfrm>
          <a:prstGeom prst="rect">
            <a:avLst/>
          </a:prstGeom>
          <a:noFill/>
        </p:spPr>
      </p:pic>
      <p:pic>
        <p:nvPicPr>
          <p:cNvPr id="12" name="Picture 11" descr="schematic.bmp"/>
          <p:cNvPicPr>
            <a:picLocks noChangeAspect="1"/>
          </p:cNvPicPr>
          <p:nvPr/>
        </p:nvPicPr>
        <p:blipFill>
          <a:blip r:embed="rId4" cstate="print"/>
          <a:srcRect l="50000" t="52395" r="20000" b="16467"/>
          <a:stretch>
            <a:fillRect/>
          </a:stretch>
        </p:blipFill>
        <p:spPr>
          <a:xfrm>
            <a:off x="4800600" y="3886200"/>
            <a:ext cx="1447800" cy="1568450"/>
          </a:xfrm>
          <a:prstGeom prst="rect">
            <a:avLst/>
          </a:prstGeom>
        </p:spPr>
      </p:pic>
      <p:sp>
        <p:nvSpPr>
          <p:cNvPr id="13" name="Rectangle 12"/>
          <p:cNvSpPr/>
          <p:nvPr/>
        </p:nvSpPr>
        <p:spPr>
          <a:xfrm>
            <a:off x="960726" y="3124200"/>
            <a:ext cx="1401474" cy="461665"/>
          </a:xfrm>
          <a:prstGeom prst="rect">
            <a:avLst/>
          </a:prstGeom>
          <a:noFill/>
        </p:spPr>
        <p:txBody>
          <a:bodyPr wrap="none" lIns="91440" tIns="45720" rIns="91440" bIns="45720">
            <a:spAutoFit/>
          </a:bodyPr>
          <a:lstStyle/>
          <a:p>
            <a:pPr algn="ctr"/>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Resistor</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4" name="Rectangle 13"/>
          <p:cNvSpPr/>
          <p:nvPr/>
        </p:nvSpPr>
        <p:spPr>
          <a:xfrm>
            <a:off x="800201" y="4267200"/>
            <a:ext cx="1629870" cy="461665"/>
          </a:xfrm>
          <a:prstGeom prst="rect">
            <a:avLst/>
          </a:prstGeom>
          <a:noFill/>
        </p:spPr>
        <p:txBody>
          <a:bodyPr wrap="none" lIns="91440" tIns="45720" rIns="91440" bIns="45720">
            <a:spAutoFit/>
          </a:bodyPr>
          <a:lstStyle/>
          <a:p>
            <a:pPr algn="ctr"/>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capacitor</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5" name="Rectangle 14"/>
          <p:cNvSpPr/>
          <p:nvPr/>
        </p:nvSpPr>
        <p:spPr>
          <a:xfrm>
            <a:off x="2868419" y="3733800"/>
            <a:ext cx="1303434" cy="461665"/>
          </a:xfrm>
          <a:prstGeom prst="rect">
            <a:avLst/>
          </a:prstGeom>
          <a:noFill/>
        </p:spPr>
        <p:txBody>
          <a:bodyPr wrap="none" lIns="91440" tIns="45720" rIns="91440" bIns="45720">
            <a:spAutoFit/>
          </a:bodyPr>
          <a:lstStyle/>
          <a:p>
            <a:pPr algn="ctr"/>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battery</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6" name="Rectangle 15"/>
          <p:cNvSpPr/>
          <p:nvPr/>
        </p:nvSpPr>
        <p:spPr>
          <a:xfrm>
            <a:off x="5171756" y="3576935"/>
            <a:ext cx="659156" cy="461665"/>
          </a:xfrm>
          <a:prstGeom prst="rect">
            <a:avLst/>
          </a:prstGeom>
          <a:noFill/>
        </p:spPr>
        <p:txBody>
          <a:bodyPr wrap="none" lIns="91440" tIns="45720" rIns="91440" bIns="45720">
            <a:spAutoFit/>
          </a:bodyPr>
          <a:lstStyle/>
          <a:p>
            <a:pPr algn="ctr"/>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LED</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7" name="Rectangle 16"/>
          <p:cNvSpPr/>
          <p:nvPr/>
        </p:nvSpPr>
        <p:spPr>
          <a:xfrm>
            <a:off x="6899625" y="4491335"/>
            <a:ext cx="1013419" cy="461665"/>
          </a:xfrm>
          <a:prstGeom prst="rect">
            <a:avLst/>
          </a:prstGeom>
          <a:noFill/>
        </p:spPr>
        <p:txBody>
          <a:bodyPr wrap="none" lIns="91440" tIns="45720" rIns="91440" bIns="45720">
            <a:spAutoFit/>
          </a:bodyPr>
          <a:lstStyle/>
          <a:p>
            <a:pPr algn="ctr"/>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diode</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8" name="Rectangle 17"/>
          <p:cNvSpPr/>
          <p:nvPr/>
        </p:nvSpPr>
        <p:spPr>
          <a:xfrm>
            <a:off x="6886539" y="3124200"/>
            <a:ext cx="1191993" cy="461665"/>
          </a:xfrm>
          <a:prstGeom prst="rect">
            <a:avLst/>
          </a:prstGeom>
          <a:noFill/>
        </p:spPr>
        <p:txBody>
          <a:bodyPr wrap="none" lIns="91440" tIns="45720" rIns="91440" bIns="45720">
            <a:spAutoFit/>
          </a:bodyPr>
          <a:lstStyle/>
          <a:p>
            <a:pPr algn="ctr"/>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switch</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9" name="Flowchart: Decision 18">
            <a:hlinkClick r:id="rId5" action="ppaction://hlinksldjump"/>
          </p:cNvPr>
          <p:cNvSpPr/>
          <p:nvPr/>
        </p:nvSpPr>
        <p:spPr>
          <a:xfrm>
            <a:off x="3810000" y="5638800"/>
            <a:ext cx="1600200" cy="1066800"/>
          </a:xfrm>
          <a:prstGeom prst="flowChartDecision">
            <a:avLst/>
          </a:prstGeom>
          <a:solidFill>
            <a:schemeClr val="accent6">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Home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a:xfrm>
            <a:off x="1905000" y="304800"/>
            <a:ext cx="6705600" cy="665163"/>
          </a:xfrm>
        </p:spPr>
        <p:txBody>
          <a:bodyPr/>
          <a:lstStyle/>
          <a:p>
            <a:pPr algn="ctr">
              <a:defRPr/>
            </a:pPr>
            <a:r>
              <a:rPr lang="en-US" sz="3400" b="1" dirty="0" smtClean="0">
                <a:solidFill>
                  <a:srgbClr val="33CC33"/>
                </a:solidFill>
                <a:effectLst>
                  <a:outerShdw blurRad="38100" dist="38100" dir="2700000" algn="tl">
                    <a:srgbClr val="000000"/>
                  </a:outerShdw>
                </a:effectLst>
              </a:rPr>
              <a:t>References</a:t>
            </a:r>
            <a:endParaRPr lang="en-US" sz="3400" b="1" dirty="0">
              <a:solidFill>
                <a:srgbClr val="33CC33"/>
              </a:solidFill>
              <a:effectLst>
                <a:outerShdw blurRad="38100" dist="38100" dir="2700000" algn="tl">
                  <a:srgbClr val="000000"/>
                </a:outerShdw>
              </a:effectLst>
            </a:endParaRPr>
          </a:p>
        </p:txBody>
      </p:sp>
      <p:sp>
        <p:nvSpPr>
          <p:cNvPr id="566275" name="Rectangle 3"/>
          <p:cNvSpPr>
            <a:spLocks noGrp="1" noChangeArrowheads="1"/>
          </p:cNvSpPr>
          <p:nvPr>
            <p:ph type="body" idx="1"/>
          </p:nvPr>
        </p:nvSpPr>
        <p:spPr>
          <a:xfrm>
            <a:off x="457200" y="1295400"/>
            <a:ext cx="8153400" cy="4343400"/>
          </a:xfrm>
        </p:spPr>
        <p:txBody>
          <a:bodyPr/>
          <a:lstStyle/>
          <a:p>
            <a:pPr marL="458788" indent="-458788">
              <a:spcBef>
                <a:spcPts val="1200"/>
              </a:spcBef>
              <a:buClr>
                <a:srgbClr val="800000"/>
              </a:buClr>
              <a:buFont typeface="Wingdings" pitchFamily="2" charset="2"/>
              <a:buBlip>
                <a:blip r:embed="rId3"/>
              </a:buBlip>
              <a:defRPr/>
            </a:pPr>
            <a:r>
              <a:rPr lang="en-US" sz="2400" dirty="0" smtClean="0">
                <a:solidFill>
                  <a:srgbClr val="800000"/>
                </a:solidFill>
                <a:effectLst>
                  <a:outerShdw blurRad="38100" dist="38100" dir="2700000" algn="tl">
                    <a:srgbClr val="000000"/>
                  </a:outerShdw>
                </a:effectLst>
                <a:latin typeface="Tahoma" pitchFamily="34" charset="0"/>
              </a:rPr>
              <a:t>Text Needed</a:t>
            </a:r>
            <a:endParaRPr lang="en-US" sz="2400" dirty="0">
              <a:solidFill>
                <a:srgbClr val="800000"/>
              </a:solidFill>
              <a:effectLst>
                <a:outerShdw blurRad="38100" dist="38100" dir="2700000" algn="tl">
                  <a:srgbClr val="000000"/>
                </a:outerShdw>
              </a:effectLst>
              <a:latin typeface="Tahoma" pitchFamily="34" charset="0"/>
            </a:endParaRPr>
          </a:p>
        </p:txBody>
      </p:sp>
      <p:sp>
        <p:nvSpPr>
          <p:cNvPr id="11268" name="Line 4"/>
          <p:cNvSpPr>
            <a:spLocks noChangeShapeType="1"/>
          </p:cNvSpPr>
          <p:nvPr/>
        </p:nvSpPr>
        <p:spPr bwMode="auto">
          <a:xfrm>
            <a:off x="304800" y="1066800"/>
            <a:ext cx="8153400" cy="0"/>
          </a:xfrm>
          <a:prstGeom prst="line">
            <a:avLst/>
          </a:prstGeom>
          <a:noFill/>
          <a:ln w="38100">
            <a:solidFill>
              <a:schemeClr val="accent2"/>
            </a:solidFill>
            <a:round/>
            <a:headEnd/>
            <a:tailEnd/>
          </a:ln>
        </p:spPr>
        <p:txBody>
          <a:bodyPr/>
          <a:lstStyle/>
          <a:p>
            <a:pPr eaLnBrk="0" fontAlgn="base" hangingPunct="0">
              <a:spcBef>
                <a:spcPct val="0"/>
              </a:spcBef>
              <a:spcAft>
                <a:spcPct val="0"/>
              </a:spcAft>
              <a:defRPr/>
            </a:pPr>
            <a:endParaRPr lang="en-US">
              <a:solidFill>
                <a:srgbClr val="000000"/>
              </a:solidFill>
              <a:cs typeface="Arial" pitchFamily="34" charset="0"/>
            </a:endParaRPr>
          </a:p>
        </p:txBody>
      </p:sp>
      <p:pic>
        <p:nvPicPr>
          <p:cNvPr id="29701" name="Picture 7" descr="EbD logo.png"/>
          <p:cNvPicPr>
            <a:picLocks noChangeAspect="1"/>
          </p:cNvPicPr>
          <p:nvPr/>
        </p:nvPicPr>
        <p:blipFill>
          <a:blip r:embed="rId4" cstate="print"/>
          <a:srcRect/>
          <a:stretch>
            <a:fillRect/>
          </a:stretch>
        </p:blipFill>
        <p:spPr bwMode="auto">
          <a:xfrm>
            <a:off x="76200" y="60325"/>
            <a:ext cx="1676400" cy="1235075"/>
          </a:xfrm>
          <a:prstGeom prst="rect">
            <a:avLst/>
          </a:prstGeom>
          <a:noFill/>
          <a:ln w="9525">
            <a:noFill/>
            <a:miter lim="800000"/>
            <a:headEnd/>
            <a:tailEnd/>
          </a:ln>
        </p:spPr>
      </p:pic>
      <p:pic>
        <p:nvPicPr>
          <p:cNvPr id="29702" name="Picture 9" descr="ITEEA-194_295 logo.jpg"/>
          <p:cNvPicPr>
            <a:picLocks noChangeAspect="1"/>
          </p:cNvPicPr>
          <p:nvPr/>
        </p:nvPicPr>
        <p:blipFill>
          <a:blip r:embed="rId5" cstate="print">
            <a:clrChange>
              <a:clrFrom>
                <a:srgbClr val="FFFFFF"/>
              </a:clrFrom>
              <a:clrTo>
                <a:srgbClr val="FFFFFF">
                  <a:alpha val="0"/>
                </a:srgbClr>
              </a:clrTo>
            </a:clrChange>
          </a:blip>
          <a:srcRect/>
          <a:stretch>
            <a:fillRect/>
          </a:stretch>
        </p:blipFill>
        <p:spPr bwMode="auto">
          <a:xfrm>
            <a:off x="7531100" y="6297613"/>
            <a:ext cx="1066800" cy="258762"/>
          </a:xfrm>
          <a:prstGeom prst="rect">
            <a:avLst/>
          </a:prstGeom>
          <a:noFill/>
          <a:ln w="9525">
            <a:noFill/>
            <a:miter lim="800000"/>
            <a:headEnd/>
            <a:tailEnd/>
          </a:ln>
        </p:spPr>
      </p:pic>
      <p:sp>
        <p:nvSpPr>
          <p:cNvPr id="29703" name="Rectangle 8"/>
          <p:cNvSpPr>
            <a:spLocks noGrp="1" noChangeArrowheads="1"/>
          </p:cNvSpPr>
          <p:nvPr>
            <p:ph type="ftr" sz="quarter" idx="12"/>
          </p:nvPr>
        </p:nvSpPr>
        <p:spPr bwMode="auto">
          <a:xfrm>
            <a:off x="609600" y="6232525"/>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i="1" dirty="0" smtClean="0">
                <a:solidFill>
                  <a:srgbClr val="000000"/>
                </a:solidFill>
                <a:cs typeface="Arial" pitchFamily="34" charset="0"/>
              </a:rPr>
              <a:t>© 2011 International Technology and Engineering Educators </a:t>
            </a:r>
            <a:r>
              <a:rPr lang="en-US" i="1" dirty="0" smtClean="0">
                <a:solidFill>
                  <a:srgbClr val="000000"/>
                </a:solidFill>
                <a:cs typeface="Arial" pitchFamily="34" charset="0"/>
              </a:rPr>
              <a:t>Association</a:t>
            </a:r>
            <a:endParaRPr lang="en-US" i="1" dirty="0" smtClean="0">
              <a:solidFill>
                <a:srgbClr val="000000"/>
              </a:solidFill>
              <a:cs typeface="Arial" pitchFamily="34" charset="0"/>
            </a:endParaRPr>
          </a:p>
          <a:p>
            <a:r>
              <a:rPr lang="en-US" i="1" dirty="0" smtClean="0">
                <a:solidFill>
                  <a:srgbClr val="000000"/>
                </a:solidFill>
                <a:cs typeface="Arial" pitchFamily="34" charset="0"/>
              </a:rPr>
              <a:t>    </a:t>
            </a:r>
            <a:r>
              <a:rPr lang="en-US" b="1" dirty="0" err="1" smtClean="0">
                <a:solidFill>
                  <a:srgbClr val="C00000"/>
                </a:solidFill>
                <a:cs typeface="Arial" pitchFamily="34" charset="0"/>
              </a:rPr>
              <a:t>STEM</a:t>
            </a:r>
            <a:r>
              <a:rPr lang="en-US" b="1" dirty="0" err="1" smtClean="0">
                <a:solidFill>
                  <a:srgbClr val="000000"/>
                </a:solidFill>
                <a:cs typeface="Arial" pitchFamily="34" charset="0"/>
                <a:sym typeface="Wingdings" pitchFamily="2" charset="2"/>
              </a:rPr>
              <a:t></a:t>
            </a:r>
            <a:r>
              <a:rPr lang="en-US" b="1" dirty="0" err="1" smtClean="0">
                <a:solidFill>
                  <a:srgbClr val="009900"/>
                </a:solidFill>
                <a:cs typeface="Arial" pitchFamily="34" charset="0"/>
              </a:rPr>
              <a:t>Center</a:t>
            </a:r>
            <a:r>
              <a:rPr lang="en-US" b="1" dirty="0" smtClean="0">
                <a:solidFill>
                  <a:srgbClr val="009900"/>
                </a:solidFill>
                <a:cs typeface="Arial" pitchFamily="34" charset="0"/>
              </a:rPr>
              <a:t> for Teaching and Learning™</a:t>
            </a:r>
          </a:p>
          <a:p>
            <a:r>
              <a:rPr lang="en-US" b="1" i="1" dirty="0" smtClean="0">
                <a:cs typeface="Arial" pitchFamily="34" charset="0"/>
              </a:rPr>
              <a:t>    Foundations of Technology, Third Edition/</a:t>
            </a:r>
          </a:p>
          <a:p>
            <a:r>
              <a:rPr lang="en-US" b="1" i="1" dirty="0" smtClean="0">
                <a:cs typeface="Arial" pitchFamily="34" charset="0"/>
              </a:rPr>
              <a:t>    Technology, Engineering, and Design</a:t>
            </a:r>
            <a:endParaRPr lang="en-US" i="1" dirty="0" smtClean="0">
              <a:cs typeface="Arial" pitchFamily="34" charset="0"/>
            </a:endParaRPr>
          </a:p>
          <a:p>
            <a:endParaRPr lang="en-US" dirty="0" smtClean="0">
              <a:solidFill>
                <a:srgbClr val="000000"/>
              </a:solidFill>
              <a:cs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539</Words>
  <Application>Microsoft Office PowerPoint</Application>
  <PresentationFormat>On-screen Show (4:3)</PresentationFormat>
  <Paragraphs>72</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3_Profile</vt:lpstr>
      <vt:lpstr>Foundations of Technology, Third Edition/ Technology, Engineering, and Design</vt:lpstr>
      <vt:lpstr>PowerPoint Presentation</vt:lpstr>
      <vt:lpstr>Product Failure</vt:lpstr>
      <vt:lpstr>Troubleshooting</vt:lpstr>
      <vt:lpstr>Troubleshooting Diagrams</vt:lpstr>
      <vt:lpstr>Troubleshooting Diagrams</vt:lpstr>
      <vt:lpstr>Manuals and Prevention</vt:lpstr>
      <vt:lpstr>Schematic Diagrams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Amy</dc:creator>
  <cp:lastModifiedBy>KC</cp:lastModifiedBy>
  <cp:revision>23</cp:revision>
  <dcterms:created xsi:type="dcterms:W3CDTF">2011-07-07T02:15:50Z</dcterms:created>
  <dcterms:modified xsi:type="dcterms:W3CDTF">2011-09-12T18:09:13Z</dcterms:modified>
</cp:coreProperties>
</file>