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67" r:id="rId2"/>
    <p:sldId id="256" r:id="rId3"/>
    <p:sldId id="266" r:id="rId4"/>
    <p:sldId id="265" r:id="rId5"/>
    <p:sldId id="257" r:id="rId6"/>
    <p:sldId id="258" r:id="rId7"/>
    <p:sldId id="259" r:id="rId8"/>
    <p:sldId id="260" r:id="rId9"/>
    <p:sldId id="261" r:id="rId10"/>
    <p:sldId id="262" r:id="rId11"/>
    <p:sldId id="263" r:id="rId12"/>
    <p:sldId id="264" r:id="rId13"/>
    <p:sldId id="279" r:id="rId14"/>
    <p:sldId id="268" r:id="rId15"/>
    <p:sldId id="269" r:id="rId16"/>
    <p:sldId id="274" r:id="rId17"/>
    <p:sldId id="273" r:id="rId18"/>
    <p:sldId id="272" r:id="rId19"/>
    <p:sldId id="271" r:id="rId20"/>
    <p:sldId id="270" r:id="rId21"/>
    <p:sldId id="275" r:id="rId22"/>
    <p:sldId id="276"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CC"/>
    <a:srgbClr val="663300"/>
    <a:srgbClr val="B2B2B2"/>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5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CC23ECC-0D8F-48DB-8CAF-8BA6A5F17019}" type="datetimeFigureOut">
              <a:rPr lang="en-US" smtClean="0"/>
              <a:t>1/3/2017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C690D10-460E-4720-BAD5-23FC6A40B54F}" type="slidenum">
              <a:rPr lang="en-US" smtClean="0"/>
              <a:t>‹#›</a:t>
            </a:fld>
            <a:endParaRPr lang="en-US"/>
          </a:p>
        </p:txBody>
      </p:sp>
    </p:spTree>
    <p:extLst>
      <p:ext uri="{BB962C8B-B14F-4D97-AF65-F5344CB8AC3E}">
        <p14:creationId xmlns:p14="http://schemas.microsoft.com/office/powerpoint/2010/main" val="5942802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10B818-8178-48C3-B8B2-F7CFEC0188D3}" type="datetimeFigureOut">
              <a:rPr lang="en-US" smtClean="0"/>
              <a:t>1/3/2017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BF38C1-4ABF-4D4B-BE6A-DA4BAC3EE8AE}" type="slidenum">
              <a:rPr lang="en-US" smtClean="0"/>
              <a:t>‹#›</a:t>
            </a:fld>
            <a:endParaRPr lang="en-US"/>
          </a:p>
        </p:txBody>
      </p:sp>
    </p:spTree>
    <p:extLst>
      <p:ext uri="{BB962C8B-B14F-4D97-AF65-F5344CB8AC3E}">
        <p14:creationId xmlns:p14="http://schemas.microsoft.com/office/powerpoint/2010/main" val="417044542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32263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62617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36927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346405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706455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34999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00015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96702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69522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56456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99009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73235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01771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46532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dd slides">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91400" cy="838200"/>
          </a:xfrm>
          <a:prstGeom prst="rect">
            <a:avLst/>
          </a:prstGeom>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95DB433-1290-4646-B48F-F84E353C17CF}" type="datetime1">
              <a:rPr lang="en-US" smtClean="0"/>
              <a:t>1/3/2017</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03C5FFFA-B8E4-4997-8D84-90F8A2BF0A0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slide" Target="slide2.xml"/><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1.jpeg"/></Relationships>
</file>

<file path=ppt/slides/_rels/slide10.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1.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7.gi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1.jpeg"/></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slide" Target="slide2.xml"/><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1.jpeg"/></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slide" Target="slide2.xml"/><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1.jpeg"/></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slide" Target="slide2.xml"/><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1.jpeg"/></Relationships>
</file>

<file path=ppt/slides/_rels/slide1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slide" Target="slide2.xml"/><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1.jpeg"/></Relationships>
</file>

<file path=ppt/slides/_rels/slide16.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slide" Target="slide2.xml"/><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1.jpeg"/></Relationships>
</file>

<file path=ppt/slides/_rels/slide17.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slide" Target="slide2.xml"/><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1.jpeg"/></Relationships>
</file>

<file path=ppt/slides/_rels/slide18.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slide" Target="slide2.xml"/><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1.jpeg"/></Relationships>
</file>

<file path=ppt/slides/_rels/slide19.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slide" Target="slide2.xml"/><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1.jpe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slide" Target="slide6.xml"/><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slide" Target="slide5.xml"/><Relationship Id="rId17" Type="http://schemas.openxmlformats.org/officeDocument/2006/relationships/image" Target="../media/image11.jpeg"/><Relationship Id="rId2" Type="http://schemas.openxmlformats.org/officeDocument/2006/relationships/image" Target="../media/image1.jpeg"/><Relationship Id="rId16"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5" Type="http://schemas.openxmlformats.org/officeDocument/2006/relationships/slide" Target="slide8.xml"/><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slide" Target="slide7.xml"/></Relationships>
</file>

<file path=ppt/slides/_rels/slide20.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slide" Target="slide2.xml"/><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1.jpeg"/></Relationships>
</file>

<file path=ppt/slides/_rels/slide2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slide" Target="slide2.xml"/><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1.jpeg"/></Relationships>
</file>

<file path=ppt/slides/_rels/slide2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slide" Target="slide2.xml"/><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1.jpeg"/></Relationships>
</file>

<file path=ppt/slides/_rels/slide2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slide" Target="slide2.xml"/><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1.jpeg"/></Relationships>
</file>

<file path=ppt/slides/_rels/slide2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slide" Target="slide2.xml"/><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1.jpeg"/></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1.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em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1.jpeg"/></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hyperlink" Target="http://www.fda.gov/AboutFDA/Transparency/Basics/default.htm" TargetMode="External"/><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slide" Target="slide2.xml"/><Relationship Id="rId17" Type="http://schemas.openxmlformats.org/officeDocument/2006/relationships/image" Target="../media/image11.jpeg"/><Relationship Id="rId2" Type="http://schemas.openxmlformats.org/officeDocument/2006/relationships/image" Target="../media/image1.jpeg"/><Relationship Id="rId16"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5" Type="http://schemas.openxmlformats.org/officeDocument/2006/relationships/image" Target="../media/image13.gif"/><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hyperlink" Target="http://www.usda.gov/documents/timeline.pdf"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hyperlink" Target="http://www.agclassroom.org/teen/teen1.htm" TargetMode="External"/><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5" Type="http://schemas.openxmlformats.org/officeDocument/2006/relationships/image" Target="../media/image11.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5.emf"/></Relationships>
</file>

<file path=ppt/slides/_rels/slide8.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slide" Target="slide9.xml"/><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5" Type="http://schemas.openxmlformats.org/officeDocument/2006/relationships/image" Target="../media/image11.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6.emf"/></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slide" Target="slide10.xml"/><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slide" Target="slide2.xml"/><Relationship Id="rId2" Type="http://schemas.openxmlformats.org/officeDocument/2006/relationships/image" Target="../media/image1.jpeg"/><Relationship Id="rId16"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5" Type="http://schemas.openxmlformats.org/officeDocument/2006/relationships/slide" Target="slide12.xml"/><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slide" Target="slid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3"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Cube 4"/>
          <p:cNvSpPr/>
          <p:nvPr/>
        </p:nvSpPr>
        <p:spPr>
          <a:xfrm>
            <a:off x="48006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Cube 5"/>
          <p:cNvSpPr/>
          <p:nvPr/>
        </p:nvSpPr>
        <p:spPr>
          <a:xfrm>
            <a:off x="16764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Cube 6"/>
          <p:cNvSpPr/>
          <p:nvPr/>
        </p:nvSpPr>
        <p:spPr>
          <a:xfrm>
            <a:off x="0" y="49530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Cube 7"/>
          <p:cNvSpPr/>
          <p:nvPr/>
        </p:nvSpPr>
        <p:spPr>
          <a:xfrm>
            <a:off x="2514600" y="4876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Cube 8"/>
          <p:cNvSpPr/>
          <p:nvPr/>
        </p:nvSpPr>
        <p:spPr>
          <a:xfrm>
            <a:off x="5181600" y="48006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Parallelogram 9"/>
          <p:cNvSpPr/>
          <p:nvPr/>
        </p:nvSpPr>
        <p:spPr>
          <a:xfrm>
            <a:off x="5486400" y="48768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1" name="Picture 2" descr="C:\Users\Amy\AppData\Local\Microsoft\Windows\Temporary Internet Files\Low\Content.IE5\UYPGHII1\MC900441780[1].PNG"/>
          <p:cNvPicPr>
            <a:picLocks noChangeAspect="1" noChangeArrowheads="1"/>
          </p:cNvPicPr>
          <p:nvPr/>
        </p:nvPicPr>
        <p:blipFill>
          <a:blip r:embed="rId6"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6"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p:nvSpPr>
        <p:spPr>
          <a:xfrm rot="21218024">
            <a:off x="49753" y="6129434"/>
            <a:ext cx="9359634" cy="1417891"/>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Parallelogram 14"/>
          <p:cNvSpPr/>
          <p:nvPr/>
        </p:nvSpPr>
        <p:spPr>
          <a:xfrm>
            <a:off x="304800" y="50292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Parallelogram 15"/>
          <p:cNvSpPr/>
          <p:nvPr/>
        </p:nvSpPr>
        <p:spPr>
          <a:xfrm>
            <a:off x="2895600" y="4953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7"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Parallelogram 18"/>
          <p:cNvSpPr/>
          <p:nvPr/>
        </p:nvSpPr>
        <p:spPr>
          <a:xfrm>
            <a:off x="2057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Parallelogram 19"/>
          <p:cNvSpPr/>
          <p:nvPr/>
        </p:nvSpPr>
        <p:spPr>
          <a:xfrm>
            <a:off x="5105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1"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7"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7"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8"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8"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1" name="Bevel 30"/>
          <p:cNvSpPr/>
          <p:nvPr/>
        </p:nvSpPr>
        <p:spPr>
          <a:xfrm>
            <a:off x="685800" y="457200"/>
            <a:ext cx="7696200" cy="990600"/>
          </a:xfrm>
          <a:prstGeom prst="bevel">
            <a:avLst/>
          </a:prstGeom>
          <a:blipFill>
            <a:blip r:embed="rId9"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 name="TextBox 31"/>
          <p:cNvSpPr txBox="1"/>
          <p:nvPr/>
        </p:nvSpPr>
        <p:spPr>
          <a:xfrm>
            <a:off x="658586" y="485795"/>
            <a:ext cx="7696200" cy="954107"/>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2800" b="1" spc="150" dirty="0" smtClean="0">
                <a:ln w="11430"/>
                <a:solidFill>
                  <a:srgbClr val="F8F8F8"/>
                </a:solidFill>
                <a:effectLst>
                  <a:outerShdw blurRad="25400" algn="tl" rotWithShape="0">
                    <a:srgbClr val="000000">
                      <a:alpha val="43000"/>
                    </a:srgbClr>
                  </a:outerShdw>
                </a:effectLst>
              </a:rPr>
              <a:t>Quick Review</a:t>
            </a:r>
            <a:br>
              <a:rPr lang="en-US" sz="2800" b="1" spc="150" dirty="0" smtClean="0">
                <a:ln w="11430"/>
                <a:solidFill>
                  <a:srgbClr val="F8F8F8"/>
                </a:solidFill>
                <a:effectLst>
                  <a:outerShdw blurRad="25400" algn="tl" rotWithShape="0">
                    <a:srgbClr val="000000">
                      <a:alpha val="43000"/>
                    </a:srgbClr>
                  </a:outerShdw>
                </a:effectLst>
              </a:rPr>
            </a:br>
            <a:r>
              <a:rPr lang="en-US" sz="2800" b="1" spc="150" dirty="0" smtClean="0">
                <a:ln w="11430"/>
                <a:solidFill>
                  <a:srgbClr val="F8F8F8"/>
                </a:solidFill>
                <a:effectLst>
                  <a:outerShdw blurRad="25400" algn="tl" rotWithShape="0">
                    <a:srgbClr val="000000">
                      <a:alpha val="43000"/>
                    </a:srgbClr>
                  </a:outerShdw>
                </a:effectLst>
              </a:rPr>
              <a:t>Wrapping up unit 5</a:t>
            </a:r>
            <a:endParaRPr lang="en-US" sz="28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10"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1"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1"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1"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0" name="Rectangle 49"/>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Agriculture?</a:t>
              </a:r>
              <a:endParaRPr lang="en-US" dirty="0">
                <a:solidFill>
                  <a:prstClr val="black"/>
                </a:solidFill>
              </a:endParaRPr>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4" name="Rectangle 53"/>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the </a:t>
              </a:r>
            </a:p>
            <a:p>
              <a:pPr algn="ctr"/>
              <a:r>
                <a:rPr lang="en-US" dirty="0" smtClean="0">
                  <a:solidFill>
                    <a:prstClr val="black"/>
                  </a:solidFill>
                </a:rPr>
                <a:t>USDA?</a:t>
              </a:r>
              <a:endParaRPr lang="en-US" dirty="0">
                <a:solidFill>
                  <a:prstClr val="black"/>
                </a:solidFill>
              </a:endParaRPr>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8" name="Rectangle 57"/>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Learn more about the Ag industry</a:t>
              </a:r>
              <a:endParaRPr lang="en-US" dirty="0">
                <a:solidFill>
                  <a:prstClr val="black"/>
                </a:solidFill>
              </a:endParaRPr>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2" name="Rectangle 61"/>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solidFill>
                    <a:prstClr val="black"/>
                  </a:solidFill>
                </a:rPr>
                <a:t>Transportation Systems in Agriculture</a:t>
              </a:r>
              <a:endParaRPr lang="en-US" dirty="0">
                <a:solidFill>
                  <a:prstClr val="black"/>
                </a:solidFill>
              </a:endParaRPr>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6" name="Rectangle 65"/>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64"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1" name="Rectangle 70">
              <a:hlinkClick r:id="rId13" action="ppaction://hlinksldjump"/>
            </p:cNvPr>
            <p:cNvSpPr/>
            <p:nvPr/>
          </p:nvSpPr>
          <p:spPr>
            <a:xfrm rot="1861990">
              <a:off x="7323334" y="540974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2" name="TextBox 71">
              <a:hlinkClick r:id="rId13"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73" name="TextBox 72"/>
          <p:cNvSpPr txBox="1"/>
          <p:nvPr/>
        </p:nvSpPr>
        <p:spPr>
          <a:xfrm>
            <a:off x="971006" y="1864553"/>
            <a:ext cx="7696200" cy="3816429"/>
          </a:xfrm>
          <a:prstGeom prst="rect">
            <a:avLst/>
          </a:prstGeom>
          <a:noFill/>
        </p:spPr>
        <p:txBody>
          <a:bodyPr wrap="square" rtlCol="0">
            <a:spAutoFit/>
          </a:bodyPr>
          <a:lstStyle/>
          <a:p>
            <a:r>
              <a:rPr lang="en-US" sz="2800" b="1" dirty="0" smtClean="0">
                <a:solidFill>
                  <a:prstClr val="black"/>
                </a:solidFill>
              </a:rPr>
              <a:t>1) Energy &amp; Power</a:t>
            </a:r>
            <a:endParaRPr lang="en-US" sz="2800" b="1" dirty="0" smtClean="0">
              <a:solidFill>
                <a:prstClr val="black"/>
              </a:solidFill>
            </a:endParaRPr>
          </a:p>
          <a:p>
            <a:r>
              <a:rPr lang="en-US" sz="2800" b="1" dirty="0" smtClean="0">
                <a:solidFill>
                  <a:prstClr val="black"/>
                </a:solidFill>
              </a:rPr>
              <a:t>2) Different Manufacturing Materials</a:t>
            </a:r>
          </a:p>
          <a:p>
            <a:r>
              <a:rPr lang="en-US" sz="2800" b="1" dirty="0" smtClean="0">
                <a:solidFill>
                  <a:prstClr val="black"/>
                </a:solidFill>
              </a:rPr>
              <a:t>3) Construction Materials</a:t>
            </a:r>
          </a:p>
          <a:p>
            <a:r>
              <a:rPr lang="en-US" sz="2800" b="1" dirty="0">
                <a:solidFill>
                  <a:prstClr val="black"/>
                </a:solidFill>
              </a:rPr>
              <a:t>4</a:t>
            </a:r>
            <a:r>
              <a:rPr lang="en-US" sz="2800" b="1" dirty="0" smtClean="0">
                <a:solidFill>
                  <a:prstClr val="black"/>
                </a:solidFill>
              </a:rPr>
              <a:t>) Information and Communication</a:t>
            </a:r>
            <a:r>
              <a:rPr lang="en-US" sz="2800" dirty="0" smtClean="0">
                <a:solidFill>
                  <a:prstClr val="black"/>
                </a:solidFill>
              </a:rPr>
              <a:t/>
            </a:r>
            <a:br>
              <a:rPr lang="en-US" sz="2800" dirty="0" smtClean="0">
                <a:solidFill>
                  <a:prstClr val="black"/>
                </a:solidFill>
              </a:rPr>
            </a:br>
            <a:endParaRPr lang="en-US" sz="2800" dirty="0" smtClean="0">
              <a:solidFill>
                <a:prstClr val="black"/>
              </a:solidFill>
            </a:endParaRPr>
          </a:p>
          <a:p>
            <a:r>
              <a:rPr lang="en-US" sz="2800" b="1" dirty="0">
                <a:solidFill>
                  <a:prstClr val="black"/>
                </a:solidFill>
              </a:rPr>
              <a:t>5</a:t>
            </a:r>
            <a:r>
              <a:rPr lang="en-US" sz="2800" b="1" dirty="0" smtClean="0">
                <a:solidFill>
                  <a:prstClr val="black"/>
                </a:solidFill>
              </a:rPr>
              <a:t>) Now it is time to look at Agriculture &amp; transportation</a:t>
            </a:r>
            <a:endParaRPr lang="en-US" sz="2800" b="1" dirty="0" smtClean="0">
              <a:solidFill>
                <a:prstClr val="black"/>
              </a:solidFill>
            </a:endParaRPr>
          </a:p>
          <a:p>
            <a:pPr>
              <a:buFont typeface="Wingdings" pitchFamily="2" charset="2"/>
              <a:buChar char="ü"/>
            </a:pPr>
            <a:endParaRPr lang="en-US" sz="2800" dirty="0" smtClean="0">
              <a:solidFill>
                <a:prstClr val="black"/>
              </a:solidFill>
            </a:endParaRPr>
          </a:p>
          <a:p>
            <a:endParaRPr lang="en-US" dirty="0">
              <a:solidFill>
                <a:prstClr val="black"/>
              </a:solidFill>
            </a:endParaRPr>
          </a:p>
        </p:txBody>
      </p:sp>
      <p:pic>
        <p:nvPicPr>
          <p:cNvPr id="74" name="Picture 3" descr="EbD Logo"/>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
        <p:nvSpPr>
          <p:cNvPr id="69" name="Slide Number Placeholder 68"/>
          <p:cNvSpPr>
            <a:spLocks noGrp="1"/>
          </p:cNvSpPr>
          <p:nvPr>
            <p:ph type="sldNum" sz="quarter" idx="12"/>
          </p:nvPr>
        </p:nvSpPr>
        <p:spPr/>
        <p:txBody>
          <a:bodyPr/>
          <a:lstStyle/>
          <a:p>
            <a:fld id="{03C5FFFA-B8E4-4997-8D84-90F8A2BF0A00}" type="slidenum">
              <a:rPr lang="en-US" smtClean="0"/>
              <a:pPr/>
              <a:t>1</a:t>
            </a:fld>
            <a:endParaRPr lang="en-US" dirty="0"/>
          </a:p>
        </p:txBody>
      </p:sp>
    </p:spTree>
    <p:extLst>
      <p:ext uri="{BB962C8B-B14F-4D97-AF65-F5344CB8AC3E}">
        <p14:creationId xmlns:p14="http://schemas.microsoft.com/office/powerpoint/2010/main" val="254120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animEffect transition="in" filter="fade">
                                      <p:cBhvr>
                                        <p:cTn id="7" dur="500"/>
                                        <p:tgtEl>
                                          <p:spTgt spid="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
                                            <p:txEl>
                                              <p:pRg st="1" end="1"/>
                                            </p:txEl>
                                          </p:spTgt>
                                        </p:tgtEl>
                                        <p:attrNameLst>
                                          <p:attrName>style.visibility</p:attrName>
                                        </p:attrNameLst>
                                      </p:cBhvr>
                                      <p:to>
                                        <p:strVal val="visible"/>
                                      </p:to>
                                    </p:set>
                                    <p:animEffect transition="in" filter="fade">
                                      <p:cBhvr>
                                        <p:cTn id="12" dur="500"/>
                                        <p:tgtEl>
                                          <p:spTgt spid="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3">
                                            <p:txEl>
                                              <p:pRg st="2" end="2"/>
                                            </p:txEl>
                                          </p:spTgt>
                                        </p:tgtEl>
                                        <p:attrNameLst>
                                          <p:attrName>style.visibility</p:attrName>
                                        </p:attrNameLst>
                                      </p:cBhvr>
                                      <p:to>
                                        <p:strVal val="visible"/>
                                      </p:to>
                                    </p:set>
                                    <p:animEffect transition="in" filter="fade">
                                      <p:cBhvr>
                                        <p:cTn id="17" dur="500"/>
                                        <p:tgtEl>
                                          <p:spTgt spid="7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3">
                                            <p:txEl>
                                              <p:pRg st="3" end="3"/>
                                            </p:txEl>
                                          </p:spTgt>
                                        </p:tgtEl>
                                        <p:attrNameLst>
                                          <p:attrName>style.visibility</p:attrName>
                                        </p:attrNameLst>
                                      </p:cBhvr>
                                      <p:to>
                                        <p:strVal val="visible"/>
                                      </p:to>
                                    </p:set>
                                    <p:animEffect transition="in" filter="fade">
                                      <p:cBhvr>
                                        <p:cTn id="22" dur="500"/>
                                        <p:tgtEl>
                                          <p:spTgt spid="7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3">
                                            <p:txEl>
                                              <p:pRg st="4" end="4"/>
                                            </p:txEl>
                                          </p:spTgt>
                                        </p:tgtEl>
                                        <p:attrNameLst>
                                          <p:attrName>style.visibility</p:attrName>
                                        </p:attrNameLst>
                                      </p:cBhvr>
                                      <p:to>
                                        <p:strVal val="visible"/>
                                      </p:to>
                                    </p:set>
                                    <p:animEffect transition="in" filter="fade">
                                      <p:cBhvr>
                                        <p:cTn id="27" dur="500"/>
                                        <p:tgtEl>
                                          <p:spTgt spid="7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2"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ube 4"/>
          <p:cNvSpPr/>
          <p:nvPr/>
        </p:nvSpPr>
        <p:spPr>
          <a:xfrm>
            <a:off x="48006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ube 5"/>
          <p:cNvSpPr/>
          <p:nvPr/>
        </p:nvSpPr>
        <p:spPr>
          <a:xfrm>
            <a:off x="16764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ube 6"/>
          <p:cNvSpPr/>
          <p:nvPr/>
        </p:nvSpPr>
        <p:spPr>
          <a:xfrm>
            <a:off x="0" y="49530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be 7"/>
          <p:cNvSpPr/>
          <p:nvPr/>
        </p:nvSpPr>
        <p:spPr>
          <a:xfrm>
            <a:off x="2514600" y="4876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ube 8"/>
          <p:cNvSpPr/>
          <p:nvPr/>
        </p:nvSpPr>
        <p:spPr>
          <a:xfrm>
            <a:off x="5181600" y="48006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a:off x="5486400" y="48768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2" descr="C:\Users\Amy\AppData\Local\Microsoft\Windows\Temporary Internet Files\Low\Content.IE5\UYPGHII1\MC900441780[1].PNG"/>
          <p:cNvPicPr>
            <a:picLocks noChangeAspect="1" noChangeArrowheads="1"/>
          </p:cNvPicPr>
          <p:nvPr/>
        </p:nvPicPr>
        <p:blipFill>
          <a:blip r:embed="rId5"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5"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218024">
            <a:off x="49753" y="6129434"/>
            <a:ext cx="9359634" cy="1417891"/>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p:cNvSpPr/>
          <p:nvPr/>
        </p:nvSpPr>
        <p:spPr>
          <a:xfrm>
            <a:off x="304800" y="50292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a:off x="2895600" y="4953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a:off x="2057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p:cNvSpPr/>
          <p:nvPr/>
        </p:nvSpPr>
        <p:spPr>
          <a:xfrm>
            <a:off x="5105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6"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6"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7"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7"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evel 30"/>
          <p:cNvSpPr/>
          <p:nvPr/>
        </p:nvSpPr>
        <p:spPr>
          <a:xfrm>
            <a:off x="685800" y="457200"/>
            <a:ext cx="7696200" cy="990600"/>
          </a:xfrm>
          <a:prstGeom prst="bevel">
            <a:avLst/>
          </a:prstGeom>
          <a:blipFill>
            <a:blip r:embed="rId8"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685800" y="634425"/>
            <a:ext cx="7696200" cy="523220"/>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2800" b="1" spc="150" dirty="0" smtClean="0">
                <a:ln w="11430"/>
                <a:solidFill>
                  <a:srgbClr val="F8F8F8"/>
                </a:solidFill>
                <a:effectLst>
                  <a:outerShdw blurRad="25400" algn="tl" rotWithShape="0">
                    <a:srgbClr val="000000">
                      <a:alpha val="43000"/>
                    </a:srgbClr>
                  </a:outerShdw>
                </a:effectLst>
              </a:rPr>
              <a:t>Grain Elevator</a:t>
            </a:r>
            <a:endParaRPr lang="en-US" sz="28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9"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0"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0"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0"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Agriculture?</a:t>
              </a:r>
              <a:endParaRPr lang="en-US" dirty="0"/>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the </a:t>
              </a:r>
            </a:p>
            <a:p>
              <a:pPr algn="ctr"/>
              <a:r>
                <a:rPr lang="en-US" dirty="0" smtClean="0"/>
                <a:t>USDA?</a:t>
              </a:r>
              <a:endParaRPr lang="en-US" dirty="0"/>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t>Learn more about the Ag industry</a:t>
              </a:r>
              <a:endParaRPr lang="en-US" dirty="0"/>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t>Transportation Systems in Agriculture</a:t>
              </a:r>
              <a:endParaRPr lang="en-US" dirty="0"/>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t>Home</a:t>
              </a:r>
              <a:endParaRPr lang="en-US" dirty="0"/>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4"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hlinkClick r:id="rId12" action="ppaction://hlinksldjump"/>
            </p:cNvPr>
            <p:cNvSpPr/>
            <p:nvPr/>
          </p:nvSpPr>
          <p:spPr>
            <a:xfrm rot="1861990">
              <a:off x="7323334" y="540974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hlinkClick r:id="rId12"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t>Home</a:t>
              </a:r>
              <a:endParaRPr lang="en-US" dirty="0"/>
            </a:p>
          </p:txBody>
        </p:sp>
      </p:grpSp>
      <p:sp>
        <p:nvSpPr>
          <p:cNvPr id="73" name="TextBox 72"/>
          <p:cNvSpPr txBox="1"/>
          <p:nvPr/>
        </p:nvSpPr>
        <p:spPr>
          <a:xfrm>
            <a:off x="685800" y="1752600"/>
            <a:ext cx="7696200" cy="5262979"/>
          </a:xfrm>
          <a:prstGeom prst="rect">
            <a:avLst/>
          </a:prstGeom>
          <a:noFill/>
        </p:spPr>
        <p:txBody>
          <a:bodyPr wrap="square" rtlCol="0">
            <a:spAutoFit/>
          </a:bodyPr>
          <a:lstStyle/>
          <a:p>
            <a:pPr>
              <a:buFont typeface="Wingdings" pitchFamily="2" charset="2"/>
              <a:buChar char="ü"/>
            </a:pPr>
            <a:r>
              <a:rPr lang="en-US" sz="2000" dirty="0"/>
              <a:t>T</a:t>
            </a:r>
            <a:r>
              <a:rPr lang="en-US" sz="2000" dirty="0" smtClean="0"/>
              <a:t>ransportation system designed to move grain harvested into silos or storage bins and may or may not include stations for drying and cleaning of the grain prior to storage.</a:t>
            </a:r>
          </a:p>
          <a:p>
            <a:pPr>
              <a:buFont typeface="Wingdings" pitchFamily="2" charset="2"/>
              <a:buChar char="ü"/>
            </a:pPr>
            <a:r>
              <a:rPr lang="en-US" sz="2000" dirty="0" smtClean="0"/>
              <a:t>The first step at a grain elevator is the unloading of the incoming truck, railcar, or barge. A truck or railcar discharges its grain into a hopper, from which the grain is conveyed to the main part of the elevator. In the headhouse, the main part of the grain elevator, grain is lifted on one of the elevator legs and, at older facilities, is typically discharged onto the gallery belt, which conveys the grain to the storage bins.</a:t>
            </a:r>
          </a:p>
          <a:p>
            <a:pPr>
              <a:buFont typeface="Wingdings" pitchFamily="2" charset="2"/>
              <a:buChar char="ü"/>
            </a:pPr>
            <a:r>
              <a:rPr lang="en-US" sz="2000" dirty="0" smtClean="0"/>
              <a:t>A “tripper” diverts grain off the belt and into the desired bin. At more modern facilities, other modes of transfer include enclosed conveyors, direct spouting, augers, and screw conveyors. Grain is often cleaned, dried, and cooled for storage. Once in storage, grain may be transferred one or more times to different storage bins or may be emptied from a bin, treated or dried, and stored in the same or a different bin.</a:t>
            </a:r>
          </a:p>
          <a:p>
            <a:pPr lvl="0">
              <a:buFont typeface="Wingdings" pitchFamily="2" charset="2"/>
              <a:buChar char="ü"/>
            </a:pPr>
            <a:endParaRPr lang="en-US" dirty="0" smtClean="0"/>
          </a:p>
          <a:p>
            <a:endParaRPr lang="en-US" dirty="0"/>
          </a:p>
        </p:txBody>
      </p:sp>
      <p:pic>
        <p:nvPicPr>
          <p:cNvPr id="74" name="Picture 3" descr="EbD Logo"/>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0" y="6243638"/>
            <a:ext cx="914400" cy="690562"/>
          </a:xfrm>
          <a:prstGeom prst="rect">
            <a:avLst/>
          </a:prstGeom>
          <a:noFill/>
          <a:ln w="9525">
            <a:noFill/>
            <a:miter lim="800000"/>
            <a:headEnd/>
            <a:tailEnd/>
          </a:ln>
        </p:spPr>
      </p:pic>
      <p:sp>
        <p:nvSpPr>
          <p:cNvPr id="69" name="Slide Number Placeholder 68"/>
          <p:cNvSpPr>
            <a:spLocks noGrp="1"/>
          </p:cNvSpPr>
          <p:nvPr>
            <p:ph type="sldNum" sz="quarter" idx="12"/>
          </p:nvPr>
        </p:nvSpPr>
        <p:spPr/>
        <p:txBody>
          <a:bodyPr/>
          <a:lstStyle/>
          <a:p>
            <a:fld id="{03C5FFFA-B8E4-4997-8D84-90F8A2BF0A00}"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2"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ube 4"/>
          <p:cNvSpPr/>
          <p:nvPr/>
        </p:nvSpPr>
        <p:spPr>
          <a:xfrm>
            <a:off x="48006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ube 5"/>
          <p:cNvSpPr/>
          <p:nvPr/>
        </p:nvSpPr>
        <p:spPr>
          <a:xfrm>
            <a:off x="16764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ube 6"/>
          <p:cNvSpPr/>
          <p:nvPr/>
        </p:nvSpPr>
        <p:spPr>
          <a:xfrm>
            <a:off x="0" y="49530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be 7"/>
          <p:cNvSpPr/>
          <p:nvPr/>
        </p:nvSpPr>
        <p:spPr>
          <a:xfrm>
            <a:off x="2514600" y="4876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ube 8"/>
          <p:cNvSpPr/>
          <p:nvPr/>
        </p:nvSpPr>
        <p:spPr>
          <a:xfrm>
            <a:off x="5181600" y="48006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a:off x="5486400" y="48768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2" descr="C:\Users\Amy\AppData\Local\Microsoft\Windows\Temporary Internet Files\Low\Content.IE5\UYPGHII1\MC900441780[1].PNG"/>
          <p:cNvPicPr>
            <a:picLocks noChangeAspect="1" noChangeArrowheads="1"/>
          </p:cNvPicPr>
          <p:nvPr/>
        </p:nvPicPr>
        <p:blipFill>
          <a:blip r:embed="rId5"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5"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218024">
            <a:off x="49753" y="6129434"/>
            <a:ext cx="9359634" cy="1417891"/>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p:cNvSpPr/>
          <p:nvPr/>
        </p:nvSpPr>
        <p:spPr>
          <a:xfrm>
            <a:off x="304800" y="50292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a:off x="2895600" y="4953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a:off x="2057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p:cNvSpPr/>
          <p:nvPr/>
        </p:nvSpPr>
        <p:spPr>
          <a:xfrm>
            <a:off x="5105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6"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6"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7"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7"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evel 30"/>
          <p:cNvSpPr/>
          <p:nvPr/>
        </p:nvSpPr>
        <p:spPr>
          <a:xfrm>
            <a:off x="685800" y="457200"/>
            <a:ext cx="7696200" cy="990600"/>
          </a:xfrm>
          <a:prstGeom prst="bevel">
            <a:avLst/>
          </a:prstGeom>
          <a:blipFill>
            <a:blip r:embed="rId8"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685800" y="634425"/>
            <a:ext cx="7696200" cy="523220"/>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2800" b="1" spc="150" dirty="0" smtClean="0">
                <a:ln w="11430"/>
                <a:solidFill>
                  <a:srgbClr val="F8F8F8"/>
                </a:solidFill>
                <a:effectLst>
                  <a:outerShdw blurRad="25400" algn="tl" rotWithShape="0">
                    <a:srgbClr val="000000">
                      <a:alpha val="43000"/>
                    </a:srgbClr>
                  </a:outerShdw>
                </a:effectLst>
              </a:rPr>
              <a:t>Combine</a:t>
            </a:r>
            <a:endParaRPr lang="en-US" sz="28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9"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0"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0"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0"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Agriculture?</a:t>
              </a:r>
              <a:endParaRPr lang="en-US" dirty="0"/>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the </a:t>
              </a:r>
            </a:p>
            <a:p>
              <a:pPr algn="ctr"/>
              <a:r>
                <a:rPr lang="en-US" dirty="0" smtClean="0"/>
                <a:t>USDA?</a:t>
              </a:r>
              <a:endParaRPr lang="en-US" dirty="0"/>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t>Learn more about the Ag industry</a:t>
              </a:r>
              <a:endParaRPr lang="en-US" dirty="0"/>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t>Transportation Systems in Agriculture</a:t>
              </a:r>
              <a:endParaRPr lang="en-US" dirty="0"/>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t>Home</a:t>
              </a:r>
              <a:endParaRPr lang="en-US" dirty="0"/>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4"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hlinkClick r:id="rId12" action="ppaction://hlinksldjump"/>
            </p:cNvPr>
            <p:cNvSpPr/>
            <p:nvPr/>
          </p:nvSpPr>
          <p:spPr>
            <a:xfrm rot="1861990">
              <a:off x="7323334" y="540974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hlinkClick r:id="rId12"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t>Home</a:t>
              </a:r>
              <a:endParaRPr lang="en-US" dirty="0"/>
            </a:p>
          </p:txBody>
        </p:sp>
      </p:grpSp>
      <p:sp>
        <p:nvSpPr>
          <p:cNvPr id="73" name="TextBox 72"/>
          <p:cNvSpPr txBox="1"/>
          <p:nvPr/>
        </p:nvSpPr>
        <p:spPr>
          <a:xfrm>
            <a:off x="685800" y="1752600"/>
            <a:ext cx="7772400" cy="2954655"/>
          </a:xfrm>
          <a:prstGeom prst="rect">
            <a:avLst/>
          </a:prstGeom>
          <a:noFill/>
        </p:spPr>
        <p:txBody>
          <a:bodyPr wrap="square" rtlCol="0">
            <a:spAutoFit/>
          </a:bodyPr>
          <a:lstStyle/>
          <a:p>
            <a:pPr>
              <a:buFont typeface="Wingdings" pitchFamily="2" charset="2"/>
              <a:buChar char="ü"/>
            </a:pPr>
            <a:r>
              <a:rPr lang="en-US" sz="2800" dirty="0" smtClean="0"/>
              <a:t>The crop is cut and directed into a rotating chamber with a series of beaters rotating in opposite directions. The crop is dislodged, falls to the bottom, and separated from debris by sieves. The grain is transferred to a hopped for transfer and the debris falls out the rear.</a:t>
            </a:r>
          </a:p>
          <a:p>
            <a:endParaRPr lang="en-US" dirty="0"/>
          </a:p>
        </p:txBody>
      </p:sp>
      <p:pic>
        <p:nvPicPr>
          <p:cNvPr id="4098" name="Picture 2"/>
          <p:cNvPicPr>
            <a:picLocks noChangeAspect="1" noChangeArrowheads="1"/>
          </p:cNvPicPr>
          <p:nvPr/>
        </p:nvPicPr>
        <p:blipFill>
          <a:blip r:embed="rId13" cstate="print"/>
          <a:srcRect/>
          <a:stretch>
            <a:fillRect/>
          </a:stretch>
        </p:blipFill>
        <p:spPr bwMode="auto">
          <a:xfrm>
            <a:off x="3124200" y="4476750"/>
            <a:ext cx="2451287" cy="2381250"/>
          </a:xfrm>
          <a:prstGeom prst="rect">
            <a:avLst/>
          </a:prstGeom>
          <a:noFill/>
          <a:ln w="9525">
            <a:noFill/>
            <a:miter lim="800000"/>
            <a:headEnd/>
            <a:tailEnd/>
          </a:ln>
          <a:effectLst/>
        </p:spPr>
      </p:pic>
      <p:pic>
        <p:nvPicPr>
          <p:cNvPr id="74" name="Picture 3" descr="EbD Logo"/>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
        <p:nvSpPr>
          <p:cNvPr id="69" name="Slide Number Placeholder 68"/>
          <p:cNvSpPr>
            <a:spLocks noGrp="1"/>
          </p:cNvSpPr>
          <p:nvPr>
            <p:ph type="sldNum" sz="quarter" idx="12"/>
          </p:nvPr>
        </p:nvSpPr>
        <p:spPr/>
        <p:txBody>
          <a:bodyPr/>
          <a:lstStyle/>
          <a:p>
            <a:fld id="{03C5FFFA-B8E4-4997-8D84-90F8A2BF0A00}"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3"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ube 4"/>
          <p:cNvSpPr/>
          <p:nvPr/>
        </p:nvSpPr>
        <p:spPr>
          <a:xfrm>
            <a:off x="48006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ube 5"/>
          <p:cNvSpPr/>
          <p:nvPr/>
        </p:nvSpPr>
        <p:spPr>
          <a:xfrm>
            <a:off x="16764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ube 6"/>
          <p:cNvSpPr/>
          <p:nvPr/>
        </p:nvSpPr>
        <p:spPr>
          <a:xfrm>
            <a:off x="0" y="49530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be 7"/>
          <p:cNvSpPr/>
          <p:nvPr/>
        </p:nvSpPr>
        <p:spPr>
          <a:xfrm>
            <a:off x="2514600" y="4876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ube 8"/>
          <p:cNvSpPr/>
          <p:nvPr/>
        </p:nvSpPr>
        <p:spPr>
          <a:xfrm>
            <a:off x="5181600" y="48006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a:off x="5486400" y="48768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2" descr="C:\Users\Amy\AppData\Local\Microsoft\Windows\Temporary Internet Files\Low\Content.IE5\UYPGHII1\MC900441780[1].PNG"/>
          <p:cNvPicPr>
            <a:picLocks noChangeAspect="1" noChangeArrowheads="1"/>
          </p:cNvPicPr>
          <p:nvPr/>
        </p:nvPicPr>
        <p:blipFill>
          <a:blip r:embed="rId6"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6"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218024">
            <a:off x="49753" y="6129434"/>
            <a:ext cx="9359634" cy="1417891"/>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p:cNvSpPr/>
          <p:nvPr/>
        </p:nvSpPr>
        <p:spPr>
          <a:xfrm>
            <a:off x="304800" y="50292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a:off x="2895600" y="4953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a:off x="2057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p:cNvSpPr/>
          <p:nvPr/>
        </p:nvSpPr>
        <p:spPr>
          <a:xfrm>
            <a:off x="5105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7"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7"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8"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8"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evel 30"/>
          <p:cNvSpPr/>
          <p:nvPr/>
        </p:nvSpPr>
        <p:spPr>
          <a:xfrm>
            <a:off x="685800" y="457200"/>
            <a:ext cx="7696200" cy="990600"/>
          </a:xfrm>
          <a:prstGeom prst="bevel">
            <a:avLst/>
          </a:prstGeom>
          <a:blipFill>
            <a:blip r:embed="rId9"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685800" y="634425"/>
            <a:ext cx="7696200" cy="523220"/>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2800" b="1" spc="150" dirty="0" smtClean="0">
                <a:ln w="11430"/>
                <a:solidFill>
                  <a:srgbClr val="F8F8F8"/>
                </a:solidFill>
                <a:effectLst>
                  <a:outerShdw blurRad="25400" algn="tl" rotWithShape="0">
                    <a:srgbClr val="000000">
                      <a:alpha val="43000"/>
                    </a:srgbClr>
                  </a:outerShdw>
                </a:effectLst>
              </a:rPr>
              <a:t>Conveyors</a:t>
            </a:r>
            <a:endParaRPr lang="en-US" sz="28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10"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1"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1"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1"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Agriculture?</a:t>
              </a:r>
              <a:endParaRPr lang="en-US" dirty="0"/>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the </a:t>
              </a:r>
            </a:p>
            <a:p>
              <a:pPr algn="ctr"/>
              <a:r>
                <a:rPr lang="en-US" dirty="0" smtClean="0"/>
                <a:t>USDA?</a:t>
              </a:r>
              <a:endParaRPr lang="en-US" dirty="0"/>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t>Learn more about the Ag industry</a:t>
              </a:r>
              <a:endParaRPr lang="en-US" dirty="0"/>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t>Transportation Systems in Agriculture</a:t>
              </a:r>
              <a:endParaRPr lang="en-US" dirty="0"/>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t>Home</a:t>
              </a:r>
              <a:endParaRPr lang="en-US" dirty="0"/>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4"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hlinkClick r:id="rId13" action="ppaction://hlinksldjump"/>
            </p:cNvPr>
            <p:cNvSpPr/>
            <p:nvPr/>
          </p:nvSpPr>
          <p:spPr>
            <a:xfrm rot="1861990">
              <a:off x="7323334" y="540974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hlinkClick r:id="rId13"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t>Home</a:t>
              </a:r>
              <a:endParaRPr lang="en-US" dirty="0"/>
            </a:p>
          </p:txBody>
        </p:sp>
      </p:grpSp>
      <p:sp>
        <p:nvSpPr>
          <p:cNvPr id="73" name="TextBox 72"/>
          <p:cNvSpPr txBox="1"/>
          <p:nvPr/>
        </p:nvSpPr>
        <p:spPr>
          <a:xfrm>
            <a:off x="685800" y="1752600"/>
            <a:ext cx="7696200" cy="5109091"/>
          </a:xfrm>
          <a:prstGeom prst="rect">
            <a:avLst/>
          </a:prstGeom>
          <a:noFill/>
        </p:spPr>
        <p:txBody>
          <a:bodyPr wrap="square" rtlCol="0">
            <a:spAutoFit/>
          </a:bodyPr>
          <a:lstStyle/>
          <a:p>
            <a:pPr>
              <a:buFont typeface="Wingdings" pitchFamily="2" charset="2"/>
              <a:buChar char="ü"/>
            </a:pPr>
            <a:r>
              <a:rPr lang="en-US" sz="2800" dirty="0" smtClean="0"/>
              <a:t>Conveyors are used in a variety of industries, but specifically utilized in agriculture to move products in and out of storage facilities.</a:t>
            </a:r>
          </a:p>
          <a:p>
            <a:pPr>
              <a:buFont typeface="Wingdings" pitchFamily="2" charset="2"/>
              <a:buChar char="ü"/>
            </a:pPr>
            <a:r>
              <a:rPr lang="en-US" sz="2800" dirty="0" smtClean="0"/>
              <a:t>A conveyor belt contains  two or more pulleys, with a continuous loop of material - the belt - that rotates about them. One or both of the pulleys are powered, moving the belt and the material on the belt forward. The powered pulley is called the drive pulley while the unpowered pulley is called the idler.</a:t>
            </a:r>
          </a:p>
          <a:p>
            <a:pPr>
              <a:buFont typeface="Wingdings" pitchFamily="2" charset="2"/>
              <a:buChar char="ü"/>
            </a:pPr>
            <a:endParaRPr lang="en-US" sz="2800" dirty="0" smtClean="0"/>
          </a:p>
          <a:p>
            <a:endParaRPr lang="en-US" dirty="0"/>
          </a:p>
        </p:txBody>
      </p:sp>
      <p:pic>
        <p:nvPicPr>
          <p:cNvPr id="74" name="Picture 3" descr="EbD Logo"/>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
        <p:nvSpPr>
          <p:cNvPr id="69" name="Slide Number Placeholder 68"/>
          <p:cNvSpPr>
            <a:spLocks noGrp="1"/>
          </p:cNvSpPr>
          <p:nvPr>
            <p:ph type="sldNum" sz="quarter" idx="12"/>
          </p:nvPr>
        </p:nvSpPr>
        <p:spPr/>
        <p:txBody>
          <a:bodyPr/>
          <a:lstStyle/>
          <a:p>
            <a:fld id="{03C5FFFA-B8E4-4997-8D84-90F8A2BF0A00}"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3"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Cube 4"/>
          <p:cNvSpPr/>
          <p:nvPr/>
        </p:nvSpPr>
        <p:spPr>
          <a:xfrm>
            <a:off x="48006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Cube 5"/>
          <p:cNvSpPr/>
          <p:nvPr/>
        </p:nvSpPr>
        <p:spPr>
          <a:xfrm>
            <a:off x="16764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Cube 6"/>
          <p:cNvSpPr/>
          <p:nvPr/>
        </p:nvSpPr>
        <p:spPr>
          <a:xfrm>
            <a:off x="0" y="49530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Cube 7"/>
          <p:cNvSpPr/>
          <p:nvPr/>
        </p:nvSpPr>
        <p:spPr>
          <a:xfrm>
            <a:off x="2514600" y="4876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Cube 8"/>
          <p:cNvSpPr/>
          <p:nvPr/>
        </p:nvSpPr>
        <p:spPr>
          <a:xfrm>
            <a:off x="5181600" y="48006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Parallelogram 9"/>
          <p:cNvSpPr/>
          <p:nvPr/>
        </p:nvSpPr>
        <p:spPr>
          <a:xfrm>
            <a:off x="5486400" y="48768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1" name="Picture 2" descr="C:\Users\Amy\AppData\Local\Microsoft\Windows\Temporary Internet Files\Low\Content.IE5\UYPGHII1\MC900441780[1].PNG"/>
          <p:cNvPicPr>
            <a:picLocks noChangeAspect="1" noChangeArrowheads="1"/>
          </p:cNvPicPr>
          <p:nvPr/>
        </p:nvPicPr>
        <p:blipFill>
          <a:blip r:embed="rId6"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6"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p:nvSpPr>
        <p:spPr>
          <a:xfrm rot="21218024">
            <a:off x="49753" y="6129434"/>
            <a:ext cx="9359634" cy="1417891"/>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Parallelogram 14"/>
          <p:cNvSpPr/>
          <p:nvPr/>
        </p:nvSpPr>
        <p:spPr>
          <a:xfrm>
            <a:off x="304800" y="50292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Parallelogram 15"/>
          <p:cNvSpPr/>
          <p:nvPr/>
        </p:nvSpPr>
        <p:spPr>
          <a:xfrm>
            <a:off x="2895600" y="4953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7"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Parallelogram 18"/>
          <p:cNvSpPr/>
          <p:nvPr/>
        </p:nvSpPr>
        <p:spPr>
          <a:xfrm>
            <a:off x="2057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Parallelogram 19"/>
          <p:cNvSpPr/>
          <p:nvPr/>
        </p:nvSpPr>
        <p:spPr>
          <a:xfrm>
            <a:off x="5105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1"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7"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7"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8"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8"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1" name="Bevel 30"/>
          <p:cNvSpPr/>
          <p:nvPr/>
        </p:nvSpPr>
        <p:spPr>
          <a:xfrm>
            <a:off x="685800" y="457200"/>
            <a:ext cx="7696200" cy="990600"/>
          </a:xfrm>
          <a:prstGeom prst="bevel">
            <a:avLst/>
          </a:prstGeom>
          <a:blipFill>
            <a:blip r:embed="rId9"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 name="TextBox 31"/>
          <p:cNvSpPr txBox="1"/>
          <p:nvPr/>
        </p:nvSpPr>
        <p:spPr>
          <a:xfrm>
            <a:off x="731859" y="470114"/>
            <a:ext cx="7696200" cy="1015663"/>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6000" b="1" spc="150" dirty="0" smtClean="0">
                <a:ln w="11430"/>
                <a:solidFill>
                  <a:srgbClr val="F8F8F8"/>
                </a:solidFill>
                <a:effectLst>
                  <a:outerShdw blurRad="25400" algn="tl" rotWithShape="0">
                    <a:srgbClr val="000000">
                      <a:alpha val="43000"/>
                    </a:srgbClr>
                  </a:outerShdw>
                </a:effectLst>
              </a:rPr>
              <a:t>GM’s in Agriculture</a:t>
            </a:r>
            <a:endParaRPr lang="en-US" sz="60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10"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1"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1"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1"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0" name="Rectangle 49"/>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Agriculture?</a:t>
              </a:r>
              <a:endParaRPr lang="en-US" dirty="0">
                <a:solidFill>
                  <a:prstClr val="black"/>
                </a:solidFill>
              </a:endParaRPr>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4" name="Rectangle 53"/>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the </a:t>
              </a:r>
            </a:p>
            <a:p>
              <a:pPr algn="ctr"/>
              <a:r>
                <a:rPr lang="en-US" dirty="0" smtClean="0">
                  <a:solidFill>
                    <a:prstClr val="black"/>
                  </a:solidFill>
                </a:rPr>
                <a:t>USDA?</a:t>
              </a:r>
              <a:endParaRPr lang="en-US" dirty="0">
                <a:solidFill>
                  <a:prstClr val="black"/>
                </a:solidFill>
              </a:endParaRPr>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8" name="Rectangle 57"/>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Learn more about the Ag industry</a:t>
              </a:r>
              <a:endParaRPr lang="en-US" dirty="0">
                <a:solidFill>
                  <a:prstClr val="black"/>
                </a:solidFill>
              </a:endParaRPr>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2" name="Rectangle 61"/>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solidFill>
                    <a:prstClr val="black"/>
                  </a:solidFill>
                </a:rPr>
                <a:t>Transportation Systems in Agriculture</a:t>
              </a:r>
              <a:endParaRPr lang="en-US" dirty="0">
                <a:solidFill>
                  <a:prstClr val="black"/>
                </a:solidFill>
              </a:endParaRPr>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6" name="Rectangle 65"/>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64"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1" name="Rectangle 70">
              <a:hlinkClick r:id="rId13" action="ppaction://hlinksldjump"/>
            </p:cNvPr>
            <p:cNvSpPr/>
            <p:nvPr/>
          </p:nvSpPr>
          <p:spPr>
            <a:xfrm rot="1861990">
              <a:off x="7323334" y="540974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2" name="TextBox 71">
              <a:hlinkClick r:id="rId13"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73" name="TextBox 72"/>
          <p:cNvSpPr txBox="1"/>
          <p:nvPr/>
        </p:nvSpPr>
        <p:spPr>
          <a:xfrm>
            <a:off x="723900" y="1867182"/>
            <a:ext cx="7696200" cy="5293757"/>
          </a:xfrm>
          <a:prstGeom prst="rect">
            <a:avLst/>
          </a:prstGeom>
          <a:noFill/>
        </p:spPr>
        <p:txBody>
          <a:bodyPr wrap="square" rtlCol="0">
            <a:spAutoFit/>
          </a:bodyPr>
          <a:lstStyle/>
          <a:p>
            <a:r>
              <a:rPr lang="en-US" sz="3200" b="1" dirty="0" smtClean="0">
                <a:solidFill>
                  <a:prstClr val="black"/>
                </a:solidFill>
              </a:rPr>
              <a:t>There is a lot of talk and worry about GM’s in our food today. </a:t>
            </a:r>
          </a:p>
          <a:p>
            <a:endParaRPr lang="en-US" sz="3200" b="1" dirty="0">
              <a:solidFill>
                <a:prstClr val="black"/>
              </a:solidFill>
            </a:endParaRPr>
          </a:p>
          <a:p>
            <a:r>
              <a:rPr lang="en-US" sz="3200" b="1" dirty="0" smtClean="0">
                <a:solidFill>
                  <a:prstClr val="black"/>
                </a:solidFill>
              </a:rPr>
              <a:t>These are genetically modified foods. </a:t>
            </a:r>
          </a:p>
          <a:p>
            <a:endParaRPr lang="en-US" sz="3200" b="1" dirty="0">
              <a:solidFill>
                <a:prstClr val="black"/>
              </a:solidFill>
            </a:endParaRPr>
          </a:p>
          <a:p>
            <a:r>
              <a:rPr lang="en-US" sz="3200" b="1" dirty="0" smtClean="0">
                <a:solidFill>
                  <a:prstClr val="black"/>
                </a:solidFill>
              </a:rPr>
              <a:t>This is where scientist go into the genes of our plants and other ag products and modify the foods we eat. </a:t>
            </a:r>
          </a:p>
          <a:p>
            <a:endParaRPr lang="en-US" sz="3200" b="1" dirty="0">
              <a:solidFill>
                <a:prstClr val="black"/>
              </a:solidFill>
            </a:endParaRPr>
          </a:p>
          <a:p>
            <a:endParaRPr lang="en-US" sz="3200" dirty="0" smtClean="0">
              <a:solidFill>
                <a:prstClr val="black"/>
              </a:solidFill>
            </a:endParaRPr>
          </a:p>
          <a:p>
            <a:endParaRPr lang="en-US" dirty="0">
              <a:solidFill>
                <a:prstClr val="black"/>
              </a:solidFill>
            </a:endParaRPr>
          </a:p>
        </p:txBody>
      </p:sp>
      <p:pic>
        <p:nvPicPr>
          <p:cNvPr id="74" name="Picture 3" descr="EbD Logo"/>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
        <p:nvSpPr>
          <p:cNvPr id="69" name="Slide Number Placeholder 68"/>
          <p:cNvSpPr>
            <a:spLocks noGrp="1"/>
          </p:cNvSpPr>
          <p:nvPr>
            <p:ph type="sldNum" sz="quarter" idx="12"/>
          </p:nvPr>
        </p:nvSpPr>
        <p:spPr/>
        <p:txBody>
          <a:bodyPr/>
          <a:lstStyle/>
          <a:p>
            <a:fld id="{03C5FFFA-B8E4-4997-8D84-90F8A2BF0A00}"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185451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
                                            <p:txEl>
                                              <p:pRg st="0" end="0"/>
                                            </p:txEl>
                                          </p:spTgt>
                                        </p:tgtEl>
                                        <p:attrNameLst>
                                          <p:attrName>style.visibility</p:attrName>
                                        </p:attrNameLst>
                                      </p:cBhvr>
                                      <p:to>
                                        <p:strVal val="visible"/>
                                      </p:to>
                                    </p:set>
                                    <p:animEffect transition="in" filter="fade">
                                      <p:cBhvr>
                                        <p:cTn id="12" dur="500"/>
                                        <p:tgtEl>
                                          <p:spTgt spid="7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3">
                                            <p:txEl>
                                              <p:pRg st="2" end="2"/>
                                            </p:txEl>
                                          </p:spTgt>
                                        </p:tgtEl>
                                        <p:attrNameLst>
                                          <p:attrName>style.visibility</p:attrName>
                                        </p:attrNameLst>
                                      </p:cBhvr>
                                      <p:to>
                                        <p:strVal val="visible"/>
                                      </p:to>
                                    </p:set>
                                    <p:animEffect transition="in" filter="fade">
                                      <p:cBhvr>
                                        <p:cTn id="17" dur="500"/>
                                        <p:tgtEl>
                                          <p:spTgt spid="7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3">
                                            <p:txEl>
                                              <p:pRg st="4" end="4"/>
                                            </p:txEl>
                                          </p:spTgt>
                                        </p:tgtEl>
                                        <p:attrNameLst>
                                          <p:attrName>style.visibility</p:attrName>
                                        </p:attrNameLst>
                                      </p:cBhvr>
                                      <p:to>
                                        <p:strVal val="visible"/>
                                      </p:to>
                                    </p:set>
                                    <p:animEffect transition="in" filter="fade">
                                      <p:cBhvr>
                                        <p:cTn id="22" dur="500"/>
                                        <p:tgtEl>
                                          <p:spTgt spid="7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3"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Cube 4"/>
          <p:cNvSpPr/>
          <p:nvPr/>
        </p:nvSpPr>
        <p:spPr>
          <a:xfrm>
            <a:off x="48006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Cube 5"/>
          <p:cNvSpPr/>
          <p:nvPr/>
        </p:nvSpPr>
        <p:spPr>
          <a:xfrm>
            <a:off x="16764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Cube 6"/>
          <p:cNvSpPr/>
          <p:nvPr/>
        </p:nvSpPr>
        <p:spPr>
          <a:xfrm>
            <a:off x="0" y="49530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Cube 7"/>
          <p:cNvSpPr/>
          <p:nvPr/>
        </p:nvSpPr>
        <p:spPr>
          <a:xfrm>
            <a:off x="2514600" y="4876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Cube 8"/>
          <p:cNvSpPr/>
          <p:nvPr/>
        </p:nvSpPr>
        <p:spPr>
          <a:xfrm>
            <a:off x="5181600" y="48006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Parallelogram 9"/>
          <p:cNvSpPr/>
          <p:nvPr/>
        </p:nvSpPr>
        <p:spPr>
          <a:xfrm>
            <a:off x="5486400" y="48768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1" name="Picture 2" descr="C:\Users\Amy\AppData\Local\Microsoft\Windows\Temporary Internet Files\Low\Content.IE5\UYPGHII1\MC900441780[1].PNG"/>
          <p:cNvPicPr>
            <a:picLocks noChangeAspect="1" noChangeArrowheads="1"/>
          </p:cNvPicPr>
          <p:nvPr/>
        </p:nvPicPr>
        <p:blipFill>
          <a:blip r:embed="rId6"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6"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p:nvSpPr>
        <p:spPr>
          <a:xfrm rot="21218024">
            <a:off x="49753" y="6129434"/>
            <a:ext cx="9359634" cy="1417891"/>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Parallelogram 14"/>
          <p:cNvSpPr/>
          <p:nvPr/>
        </p:nvSpPr>
        <p:spPr>
          <a:xfrm>
            <a:off x="304800" y="50292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Parallelogram 15"/>
          <p:cNvSpPr/>
          <p:nvPr/>
        </p:nvSpPr>
        <p:spPr>
          <a:xfrm>
            <a:off x="2895600" y="4953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7"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Parallelogram 18"/>
          <p:cNvSpPr/>
          <p:nvPr/>
        </p:nvSpPr>
        <p:spPr>
          <a:xfrm>
            <a:off x="2057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Parallelogram 19"/>
          <p:cNvSpPr/>
          <p:nvPr/>
        </p:nvSpPr>
        <p:spPr>
          <a:xfrm>
            <a:off x="5105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1"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7"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7"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8"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8"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1" name="Bevel 30"/>
          <p:cNvSpPr/>
          <p:nvPr/>
        </p:nvSpPr>
        <p:spPr>
          <a:xfrm>
            <a:off x="685800" y="457200"/>
            <a:ext cx="7696200" cy="990600"/>
          </a:xfrm>
          <a:prstGeom prst="bevel">
            <a:avLst/>
          </a:prstGeom>
          <a:blipFill>
            <a:blip r:embed="rId9"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 name="TextBox 31"/>
          <p:cNvSpPr txBox="1"/>
          <p:nvPr/>
        </p:nvSpPr>
        <p:spPr>
          <a:xfrm>
            <a:off x="658586" y="485795"/>
            <a:ext cx="7696200" cy="523220"/>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2800" b="1" spc="150" dirty="0" smtClean="0">
                <a:ln w="11430"/>
                <a:solidFill>
                  <a:srgbClr val="F8F8F8"/>
                </a:solidFill>
                <a:effectLst>
                  <a:outerShdw blurRad="25400" algn="tl" rotWithShape="0">
                    <a:srgbClr val="000000">
                      <a:alpha val="43000"/>
                    </a:srgbClr>
                  </a:outerShdw>
                </a:effectLst>
              </a:rPr>
              <a:t>Test on GM (Genetically Modified) Food</a:t>
            </a:r>
            <a:endParaRPr lang="en-US" sz="28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10"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1"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1"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1"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0" name="Rectangle 49"/>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Agriculture?</a:t>
              </a:r>
              <a:endParaRPr lang="en-US" dirty="0">
                <a:solidFill>
                  <a:prstClr val="black"/>
                </a:solidFill>
              </a:endParaRPr>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4" name="Rectangle 53"/>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the </a:t>
              </a:r>
            </a:p>
            <a:p>
              <a:pPr algn="ctr"/>
              <a:r>
                <a:rPr lang="en-US" dirty="0" smtClean="0">
                  <a:solidFill>
                    <a:prstClr val="black"/>
                  </a:solidFill>
                </a:rPr>
                <a:t>USDA?</a:t>
              </a:r>
              <a:endParaRPr lang="en-US" dirty="0">
                <a:solidFill>
                  <a:prstClr val="black"/>
                </a:solidFill>
              </a:endParaRPr>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8" name="Rectangle 57"/>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Learn more about the Ag industry</a:t>
              </a:r>
              <a:endParaRPr lang="en-US" dirty="0">
                <a:solidFill>
                  <a:prstClr val="black"/>
                </a:solidFill>
              </a:endParaRPr>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2" name="Rectangle 61"/>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solidFill>
                    <a:prstClr val="black"/>
                  </a:solidFill>
                </a:rPr>
                <a:t>Transportation Systems in Agriculture</a:t>
              </a:r>
              <a:endParaRPr lang="en-US" dirty="0">
                <a:solidFill>
                  <a:prstClr val="black"/>
                </a:solidFill>
              </a:endParaRPr>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6" name="Rectangle 65"/>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64"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1" name="Rectangle 70">
              <a:hlinkClick r:id="rId13" action="ppaction://hlinksldjump"/>
            </p:cNvPr>
            <p:cNvSpPr/>
            <p:nvPr/>
          </p:nvSpPr>
          <p:spPr>
            <a:xfrm rot="1861990">
              <a:off x="7323334" y="540974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2" name="TextBox 71">
              <a:hlinkClick r:id="rId13"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73" name="TextBox 72"/>
          <p:cNvSpPr txBox="1"/>
          <p:nvPr/>
        </p:nvSpPr>
        <p:spPr>
          <a:xfrm>
            <a:off x="971006" y="1864553"/>
            <a:ext cx="7696200" cy="4247317"/>
          </a:xfrm>
          <a:prstGeom prst="rect">
            <a:avLst/>
          </a:prstGeom>
          <a:noFill/>
        </p:spPr>
        <p:txBody>
          <a:bodyPr wrap="square" rtlCol="0">
            <a:spAutoFit/>
          </a:bodyPr>
          <a:lstStyle/>
          <a:p>
            <a:r>
              <a:rPr lang="en-US" sz="2800" b="1" dirty="0" smtClean="0">
                <a:solidFill>
                  <a:prstClr val="black"/>
                </a:solidFill>
              </a:rPr>
              <a:t>When was the first genetically modified plant produced in a laboratory?</a:t>
            </a:r>
            <a:endParaRPr lang="en-US" sz="2800" b="1" dirty="0" smtClean="0">
              <a:solidFill>
                <a:prstClr val="black"/>
              </a:solidFill>
            </a:endParaRPr>
          </a:p>
          <a:p>
            <a:r>
              <a:rPr lang="en-US" sz="2800" b="1" dirty="0" smtClean="0">
                <a:solidFill>
                  <a:prstClr val="black"/>
                </a:solidFill>
              </a:rPr>
              <a:t>a) 1954</a:t>
            </a:r>
            <a:endParaRPr lang="en-US" sz="2800" b="1" dirty="0" smtClean="0">
              <a:solidFill>
                <a:prstClr val="black"/>
              </a:solidFill>
            </a:endParaRPr>
          </a:p>
          <a:p>
            <a:r>
              <a:rPr lang="en-US" sz="2800" b="1" dirty="0" smtClean="0">
                <a:solidFill>
                  <a:prstClr val="black"/>
                </a:solidFill>
              </a:rPr>
              <a:t>b) 1964</a:t>
            </a:r>
            <a:endParaRPr lang="en-US" sz="2800" b="1" dirty="0" smtClean="0">
              <a:solidFill>
                <a:prstClr val="black"/>
              </a:solidFill>
            </a:endParaRPr>
          </a:p>
          <a:p>
            <a:r>
              <a:rPr lang="en-US" sz="2800" b="1" dirty="0" smtClean="0">
                <a:solidFill>
                  <a:prstClr val="black"/>
                </a:solidFill>
              </a:rPr>
              <a:t>c) 1974</a:t>
            </a:r>
            <a:br>
              <a:rPr lang="en-US" sz="2800" b="1" dirty="0" smtClean="0">
                <a:solidFill>
                  <a:prstClr val="black"/>
                </a:solidFill>
              </a:rPr>
            </a:br>
            <a:r>
              <a:rPr lang="en-US" sz="2800" b="1" dirty="0" smtClean="0">
                <a:solidFill>
                  <a:prstClr val="black"/>
                </a:solidFill>
              </a:rPr>
              <a:t>d) 1984</a:t>
            </a:r>
            <a:br>
              <a:rPr lang="en-US" sz="2800" b="1" dirty="0" smtClean="0">
                <a:solidFill>
                  <a:prstClr val="black"/>
                </a:solidFill>
              </a:rPr>
            </a:br>
            <a:r>
              <a:rPr lang="en-US" sz="2800" b="1" dirty="0" smtClean="0">
                <a:solidFill>
                  <a:prstClr val="black"/>
                </a:solidFill>
              </a:rPr>
              <a:t>e) 1994</a:t>
            </a:r>
            <a:r>
              <a:rPr lang="en-US" sz="2800" dirty="0" smtClean="0">
                <a:solidFill>
                  <a:prstClr val="black"/>
                </a:solidFill>
              </a:rPr>
              <a:t/>
            </a:r>
            <a:br>
              <a:rPr lang="en-US" sz="2800" dirty="0" smtClean="0">
                <a:solidFill>
                  <a:prstClr val="black"/>
                </a:solidFill>
              </a:rPr>
            </a:br>
            <a:endParaRPr lang="en-US" sz="2800" dirty="0" smtClean="0">
              <a:solidFill>
                <a:prstClr val="black"/>
              </a:solidFill>
            </a:endParaRPr>
          </a:p>
          <a:p>
            <a:pPr algn="ctr"/>
            <a:r>
              <a:rPr lang="en-US" sz="2800" b="1" dirty="0" smtClean="0">
                <a:solidFill>
                  <a:prstClr val="black"/>
                </a:solidFill>
              </a:rPr>
              <a:t>Correct answer: 1984</a:t>
            </a:r>
            <a:endParaRPr lang="en-US" sz="2800" dirty="0" smtClean="0">
              <a:solidFill>
                <a:prstClr val="black"/>
              </a:solidFill>
            </a:endParaRPr>
          </a:p>
          <a:p>
            <a:endParaRPr lang="en-US" dirty="0">
              <a:solidFill>
                <a:prstClr val="black"/>
              </a:solidFill>
            </a:endParaRPr>
          </a:p>
        </p:txBody>
      </p:sp>
      <p:pic>
        <p:nvPicPr>
          <p:cNvPr id="74" name="Picture 3" descr="EbD Logo"/>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
        <p:nvSpPr>
          <p:cNvPr id="69" name="Slide Number Placeholder 68"/>
          <p:cNvSpPr>
            <a:spLocks noGrp="1"/>
          </p:cNvSpPr>
          <p:nvPr>
            <p:ph type="sldNum" sz="quarter" idx="12"/>
          </p:nvPr>
        </p:nvSpPr>
        <p:spPr/>
        <p:txBody>
          <a:bodyPr/>
          <a:lstStyle/>
          <a:p>
            <a:fld id="{03C5FFFA-B8E4-4997-8D84-90F8A2BF0A00}"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3738444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animEffect transition="in" filter="fade">
                                      <p:cBhvr>
                                        <p:cTn id="7" dur="500"/>
                                        <p:tgtEl>
                                          <p:spTgt spid="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
                                            <p:txEl>
                                              <p:pRg st="1" end="1"/>
                                            </p:txEl>
                                          </p:spTgt>
                                        </p:tgtEl>
                                        <p:attrNameLst>
                                          <p:attrName>style.visibility</p:attrName>
                                        </p:attrNameLst>
                                      </p:cBhvr>
                                      <p:to>
                                        <p:strVal val="visible"/>
                                      </p:to>
                                    </p:set>
                                    <p:animEffect transition="in" filter="fade">
                                      <p:cBhvr>
                                        <p:cTn id="12" dur="500"/>
                                        <p:tgtEl>
                                          <p:spTgt spid="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3">
                                            <p:txEl>
                                              <p:pRg st="2" end="2"/>
                                            </p:txEl>
                                          </p:spTgt>
                                        </p:tgtEl>
                                        <p:attrNameLst>
                                          <p:attrName>style.visibility</p:attrName>
                                        </p:attrNameLst>
                                      </p:cBhvr>
                                      <p:to>
                                        <p:strVal val="visible"/>
                                      </p:to>
                                    </p:set>
                                    <p:animEffect transition="in" filter="fade">
                                      <p:cBhvr>
                                        <p:cTn id="17" dur="500"/>
                                        <p:tgtEl>
                                          <p:spTgt spid="7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3">
                                            <p:txEl>
                                              <p:pRg st="3" end="3"/>
                                            </p:txEl>
                                          </p:spTgt>
                                        </p:tgtEl>
                                        <p:attrNameLst>
                                          <p:attrName>style.visibility</p:attrName>
                                        </p:attrNameLst>
                                      </p:cBhvr>
                                      <p:to>
                                        <p:strVal val="visible"/>
                                      </p:to>
                                    </p:set>
                                    <p:animEffect transition="in" filter="fade">
                                      <p:cBhvr>
                                        <p:cTn id="22" dur="500"/>
                                        <p:tgtEl>
                                          <p:spTgt spid="7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3">
                                            <p:txEl>
                                              <p:pRg st="4" end="4"/>
                                            </p:txEl>
                                          </p:spTgt>
                                        </p:tgtEl>
                                        <p:attrNameLst>
                                          <p:attrName>style.visibility</p:attrName>
                                        </p:attrNameLst>
                                      </p:cBhvr>
                                      <p:to>
                                        <p:strVal val="visible"/>
                                      </p:to>
                                    </p:set>
                                    <p:animEffect transition="in" filter="fade">
                                      <p:cBhvr>
                                        <p:cTn id="27" dur="500"/>
                                        <p:tgtEl>
                                          <p:spTgt spid="7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3"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Cube 4"/>
          <p:cNvSpPr/>
          <p:nvPr/>
        </p:nvSpPr>
        <p:spPr>
          <a:xfrm>
            <a:off x="48006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Cube 5"/>
          <p:cNvSpPr/>
          <p:nvPr/>
        </p:nvSpPr>
        <p:spPr>
          <a:xfrm>
            <a:off x="16764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Cube 6"/>
          <p:cNvSpPr/>
          <p:nvPr/>
        </p:nvSpPr>
        <p:spPr>
          <a:xfrm>
            <a:off x="0" y="49530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Cube 7"/>
          <p:cNvSpPr/>
          <p:nvPr/>
        </p:nvSpPr>
        <p:spPr>
          <a:xfrm>
            <a:off x="2514600" y="4876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Cube 8"/>
          <p:cNvSpPr/>
          <p:nvPr/>
        </p:nvSpPr>
        <p:spPr>
          <a:xfrm>
            <a:off x="5181600" y="48006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Parallelogram 9"/>
          <p:cNvSpPr/>
          <p:nvPr/>
        </p:nvSpPr>
        <p:spPr>
          <a:xfrm>
            <a:off x="5486400" y="48768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1" name="Picture 2" descr="C:\Users\Amy\AppData\Local\Microsoft\Windows\Temporary Internet Files\Low\Content.IE5\UYPGHII1\MC900441780[1].PNG"/>
          <p:cNvPicPr>
            <a:picLocks noChangeAspect="1" noChangeArrowheads="1"/>
          </p:cNvPicPr>
          <p:nvPr/>
        </p:nvPicPr>
        <p:blipFill>
          <a:blip r:embed="rId6"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6"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p:nvSpPr>
        <p:spPr>
          <a:xfrm rot="21218024">
            <a:off x="49753" y="6129434"/>
            <a:ext cx="9359634" cy="1417891"/>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Parallelogram 14"/>
          <p:cNvSpPr/>
          <p:nvPr/>
        </p:nvSpPr>
        <p:spPr>
          <a:xfrm>
            <a:off x="304800" y="50292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Parallelogram 15"/>
          <p:cNvSpPr/>
          <p:nvPr/>
        </p:nvSpPr>
        <p:spPr>
          <a:xfrm>
            <a:off x="2895600" y="4953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7"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Parallelogram 18"/>
          <p:cNvSpPr/>
          <p:nvPr/>
        </p:nvSpPr>
        <p:spPr>
          <a:xfrm>
            <a:off x="2057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Parallelogram 19"/>
          <p:cNvSpPr/>
          <p:nvPr/>
        </p:nvSpPr>
        <p:spPr>
          <a:xfrm>
            <a:off x="5105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1"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7"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7"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8"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8"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1" name="Bevel 30"/>
          <p:cNvSpPr/>
          <p:nvPr/>
        </p:nvSpPr>
        <p:spPr>
          <a:xfrm>
            <a:off x="685800" y="457200"/>
            <a:ext cx="7696200" cy="990600"/>
          </a:xfrm>
          <a:prstGeom prst="bevel">
            <a:avLst/>
          </a:prstGeom>
          <a:blipFill>
            <a:blip r:embed="rId9"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 name="TextBox 31"/>
          <p:cNvSpPr txBox="1"/>
          <p:nvPr/>
        </p:nvSpPr>
        <p:spPr>
          <a:xfrm>
            <a:off x="658586" y="485795"/>
            <a:ext cx="7696200" cy="523220"/>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2800" b="1" spc="150" dirty="0" smtClean="0">
                <a:ln w="11430"/>
                <a:solidFill>
                  <a:srgbClr val="F8F8F8"/>
                </a:solidFill>
                <a:effectLst>
                  <a:outerShdw blurRad="25400" algn="tl" rotWithShape="0">
                    <a:srgbClr val="000000">
                      <a:alpha val="43000"/>
                    </a:srgbClr>
                  </a:outerShdw>
                </a:effectLst>
              </a:rPr>
              <a:t>Test on GM (Genetically Modified) Food</a:t>
            </a:r>
            <a:endParaRPr lang="en-US" sz="28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10"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1"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1"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1"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0" name="Rectangle 49"/>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Agriculture?</a:t>
              </a:r>
              <a:endParaRPr lang="en-US" dirty="0">
                <a:solidFill>
                  <a:prstClr val="black"/>
                </a:solidFill>
              </a:endParaRPr>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4" name="Rectangle 53"/>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the </a:t>
              </a:r>
            </a:p>
            <a:p>
              <a:pPr algn="ctr"/>
              <a:r>
                <a:rPr lang="en-US" dirty="0" smtClean="0">
                  <a:solidFill>
                    <a:prstClr val="black"/>
                  </a:solidFill>
                </a:rPr>
                <a:t>USDA?</a:t>
              </a:r>
              <a:endParaRPr lang="en-US" dirty="0">
                <a:solidFill>
                  <a:prstClr val="black"/>
                </a:solidFill>
              </a:endParaRPr>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8" name="Rectangle 57"/>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Learn more about the Ag industry</a:t>
              </a:r>
              <a:endParaRPr lang="en-US" dirty="0">
                <a:solidFill>
                  <a:prstClr val="black"/>
                </a:solidFill>
              </a:endParaRPr>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2" name="Rectangle 61"/>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solidFill>
                    <a:prstClr val="black"/>
                  </a:solidFill>
                </a:rPr>
                <a:t>Transportation Systems in Agriculture</a:t>
              </a:r>
              <a:endParaRPr lang="en-US" dirty="0">
                <a:solidFill>
                  <a:prstClr val="black"/>
                </a:solidFill>
              </a:endParaRPr>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6" name="Rectangle 65"/>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64"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1" name="Rectangle 70">
              <a:hlinkClick r:id="rId13" action="ppaction://hlinksldjump"/>
            </p:cNvPr>
            <p:cNvSpPr/>
            <p:nvPr/>
          </p:nvSpPr>
          <p:spPr>
            <a:xfrm rot="1861990">
              <a:off x="7323334" y="540974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2" name="TextBox 71">
              <a:hlinkClick r:id="rId13"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73" name="TextBox 72"/>
          <p:cNvSpPr txBox="1"/>
          <p:nvPr/>
        </p:nvSpPr>
        <p:spPr>
          <a:xfrm>
            <a:off x="971006" y="1864553"/>
            <a:ext cx="7696200" cy="3816429"/>
          </a:xfrm>
          <a:prstGeom prst="rect">
            <a:avLst/>
          </a:prstGeom>
          <a:noFill/>
        </p:spPr>
        <p:txBody>
          <a:bodyPr wrap="square" rtlCol="0">
            <a:spAutoFit/>
          </a:bodyPr>
          <a:lstStyle/>
          <a:p>
            <a:r>
              <a:rPr lang="en-US" sz="2800" b="1" dirty="0">
                <a:solidFill>
                  <a:srgbClr val="000000"/>
                </a:solidFill>
                <a:latin typeface="arial" panose="020B0604020202020204" pitchFamily="34" charset="0"/>
              </a:rPr>
              <a:t>Which foods use genetically modified organisms in their production to the largest extent</a:t>
            </a:r>
            <a:r>
              <a:rPr lang="en-US" sz="2800" b="1" dirty="0" smtClean="0">
                <a:solidFill>
                  <a:srgbClr val="000000"/>
                </a:solidFill>
                <a:latin typeface="arial" panose="020B0604020202020204" pitchFamily="34" charset="0"/>
              </a:rPr>
              <a:t>?</a:t>
            </a:r>
          </a:p>
          <a:p>
            <a:r>
              <a:rPr lang="en-US" sz="2800" b="1" dirty="0" smtClean="0">
                <a:solidFill>
                  <a:srgbClr val="000000"/>
                </a:solidFill>
                <a:latin typeface="arial" panose="020B0604020202020204" pitchFamily="34" charset="0"/>
              </a:rPr>
              <a:t>a) Cheese</a:t>
            </a:r>
          </a:p>
          <a:p>
            <a:r>
              <a:rPr lang="en-US" sz="2800" b="1" dirty="0" smtClean="0">
                <a:solidFill>
                  <a:srgbClr val="000000"/>
                </a:solidFill>
                <a:latin typeface="arial" panose="020B0604020202020204" pitchFamily="34" charset="0"/>
              </a:rPr>
              <a:t>b) Vegetables</a:t>
            </a:r>
          </a:p>
          <a:p>
            <a:r>
              <a:rPr lang="en-US" sz="2800" b="1" dirty="0" smtClean="0">
                <a:solidFill>
                  <a:srgbClr val="000000"/>
                </a:solidFill>
                <a:latin typeface="arial" panose="020B0604020202020204" pitchFamily="34" charset="0"/>
              </a:rPr>
              <a:t>c) Meat</a:t>
            </a:r>
            <a:r>
              <a:rPr lang="en-US" sz="2800" dirty="0" smtClean="0">
                <a:solidFill>
                  <a:prstClr val="black"/>
                </a:solidFill>
              </a:rPr>
              <a:t/>
            </a:r>
            <a:br>
              <a:rPr lang="en-US" sz="2800" dirty="0" smtClean="0">
                <a:solidFill>
                  <a:prstClr val="black"/>
                </a:solidFill>
              </a:rPr>
            </a:br>
            <a:endParaRPr lang="en-US" sz="2800" dirty="0" smtClean="0">
              <a:solidFill>
                <a:prstClr val="black"/>
              </a:solidFill>
            </a:endParaRPr>
          </a:p>
          <a:p>
            <a:pPr algn="ctr"/>
            <a:r>
              <a:rPr lang="en-US" sz="2800" b="1" dirty="0" smtClean="0">
                <a:solidFill>
                  <a:prstClr val="black"/>
                </a:solidFill>
              </a:rPr>
              <a:t>Correct answer: </a:t>
            </a:r>
            <a:r>
              <a:rPr lang="en-US" sz="2800" b="1" dirty="0" smtClean="0">
                <a:solidFill>
                  <a:prstClr val="black"/>
                </a:solidFill>
              </a:rPr>
              <a:t>Cheese</a:t>
            </a:r>
            <a:endParaRPr lang="en-US" sz="2800" dirty="0" smtClean="0">
              <a:solidFill>
                <a:prstClr val="black"/>
              </a:solidFill>
            </a:endParaRPr>
          </a:p>
          <a:p>
            <a:endParaRPr lang="en-US" dirty="0">
              <a:solidFill>
                <a:prstClr val="black"/>
              </a:solidFill>
            </a:endParaRPr>
          </a:p>
        </p:txBody>
      </p:sp>
      <p:pic>
        <p:nvPicPr>
          <p:cNvPr id="74" name="Picture 3" descr="EbD Logo"/>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
        <p:nvSpPr>
          <p:cNvPr id="69" name="Slide Number Placeholder 68"/>
          <p:cNvSpPr>
            <a:spLocks noGrp="1"/>
          </p:cNvSpPr>
          <p:nvPr>
            <p:ph type="sldNum" sz="quarter" idx="12"/>
          </p:nvPr>
        </p:nvSpPr>
        <p:spPr/>
        <p:txBody>
          <a:bodyPr/>
          <a:lstStyle/>
          <a:p>
            <a:fld id="{03C5FFFA-B8E4-4997-8D84-90F8A2BF0A00}"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54316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animEffect transition="in" filter="fade">
                                      <p:cBhvr>
                                        <p:cTn id="7" dur="500"/>
                                        <p:tgtEl>
                                          <p:spTgt spid="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
                                            <p:txEl>
                                              <p:pRg st="1" end="1"/>
                                            </p:txEl>
                                          </p:spTgt>
                                        </p:tgtEl>
                                        <p:attrNameLst>
                                          <p:attrName>style.visibility</p:attrName>
                                        </p:attrNameLst>
                                      </p:cBhvr>
                                      <p:to>
                                        <p:strVal val="visible"/>
                                      </p:to>
                                    </p:set>
                                    <p:animEffect transition="in" filter="fade">
                                      <p:cBhvr>
                                        <p:cTn id="12" dur="500"/>
                                        <p:tgtEl>
                                          <p:spTgt spid="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3">
                                            <p:txEl>
                                              <p:pRg st="2" end="2"/>
                                            </p:txEl>
                                          </p:spTgt>
                                        </p:tgtEl>
                                        <p:attrNameLst>
                                          <p:attrName>style.visibility</p:attrName>
                                        </p:attrNameLst>
                                      </p:cBhvr>
                                      <p:to>
                                        <p:strVal val="visible"/>
                                      </p:to>
                                    </p:set>
                                    <p:animEffect transition="in" filter="fade">
                                      <p:cBhvr>
                                        <p:cTn id="17" dur="500"/>
                                        <p:tgtEl>
                                          <p:spTgt spid="7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3">
                                            <p:txEl>
                                              <p:pRg st="3" end="3"/>
                                            </p:txEl>
                                          </p:spTgt>
                                        </p:tgtEl>
                                        <p:attrNameLst>
                                          <p:attrName>style.visibility</p:attrName>
                                        </p:attrNameLst>
                                      </p:cBhvr>
                                      <p:to>
                                        <p:strVal val="visible"/>
                                      </p:to>
                                    </p:set>
                                    <p:animEffect transition="in" filter="fade">
                                      <p:cBhvr>
                                        <p:cTn id="22" dur="500"/>
                                        <p:tgtEl>
                                          <p:spTgt spid="7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3">
                                            <p:txEl>
                                              <p:pRg st="4" end="4"/>
                                            </p:txEl>
                                          </p:spTgt>
                                        </p:tgtEl>
                                        <p:attrNameLst>
                                          <p:attrName>style.visibility</p:attrName>
                                        </p:attrNameLst>
                                      </p:cBhvr>
                                      <p:to>
                                        <p:strVal val="visible"/>
                                      </p:to>
                                    </p:set>
                                    <p:animEffect transition="in" filter="fade">
                                      <p:cBhvr>
                                        <p:cTn id="27" dur="500"/>
                                        <p:tgtEl>
                                          <p:spTgt spid="7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3"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Cube 4"/>
          <p:cNvSpPr/>
          <p:nvPr/>
        </p:nvSpPr>
        <p:spPr>
          <a:xfrm>
            <a:off x="48006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Cube 5"/>
          <p:cNvSpPr/>
          <p:nvPr/>
        </p:nvSpPr>
        <p:spPr>
          <a:xfrm>
            <a:off x="16764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Cube 6"/>
          <p:cNvSpPr/>
          <p:nvPr/>
        </p:nvSpPr>
        <p:spPr>
          <a:xfrm>
            <a:off x="0" y="49530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Cube 7"/>
          <p:cNvSpPr/>
          <p:nvPr/>
        </p:nvSpPr>
        <p:spPr>
          <a:xfrm>
            <a:off x="2514600" y="4876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Cube 8"/>
          <p:cNvSpPr/>
          <p:nvPr/>
        </p:nvSpPr>
        <p:spPr>
          <a:xfrm>
            <a:off x="5181600" y="48006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Parallelogram 9"/>
          <p:cNvSpPr/>
          <p:nvPr/>
        </p:nvSpPr>
        <p:spPr>
          <a:xfrm>
            <a:off x="5486400" y="48768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1" name="Picture 2" descr="C:\Users\Amy\AppData\Local\Microsoft\Windows\Temporary Internet Files\Low\Content.IE5\UYPGHII1\MC900441780[1].PNG"/>
          <p:cNvPicPr>
            <a:picLocks noChangeAspect="1" noChangeArrowheads="1"/>
          </p:cNvPicPr>
          <p:nvPr/>
        </p:nvPicPr>
        <p:blipFill>
          <a:blip r:embed="rId6"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6"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p:nvSpPr>
        <p:spPr>
          <a:xfrm rot="21218024">
            <a:off x="49753" y="6129434"/>
            <a:ext cx="9359634" cy="1417891"/>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Parallelogram 14"/>
          <p:cNvSpPr/>
          <p:nvPr/>
        </p:nvSpPr>
        <p:spPr>
          <a:xfrm>
            <a:off x="304800" y="50292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Parallelogram 15"/>
          <p:cNvSpPr/>
          <p:nvPr/>
        </p:nvSpPr>
        <p:spPr>
          <a:xfrm>
            <a:off x="2895600" y="4953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7"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Parallelogram 18"/>
          <p:cNvSpPr/>
          <p:nvPr/>
        </p:nvSpPr>
        <p:spPr>
          <a:xfrm>
            <a:off x="2057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Parallelogram 19"/>
          <p:cNvSpPr/>
          <p:nvPr/>
        </p:nvSpPr>
        <p:spPr>
          <a:xfrm>
            <a:off x="5105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1"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7"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7"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8"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8"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1" name="Bevel 30"/>
          <p:cNvSpPr/>
          <p:nvPr/>
        </p:nvSpPr>
        <p:spPr>
          <a:xfrm>
            <a:off x="685800" y="457200"/>
            <a:ext cx="7696200" cy="990600"/>
          </a:xfrm>
          <a:prstGeom prst="bevel">
            <a:avLst/>
          </a:prstGeom>
          <a:blipFill>
            <a:blip r:embed="rId9"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 name="TextBox 31"/>
          <p:cNvSpPr txBox="1"/>
          <p:nvPr/>
        </p:nvSpPr>
        <p:spPr>
          <a:xfrm>
            <a:off x="658586" y="485795"/>
            <a:ext cx="7696200" cy="523220"/>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2800" b="1" spc="150" dirty="0" smtClean="0">
                <a:ln w="11430"/>
                <a:solidFill>
                  <a:srgbClr val="F8F8F8"/>
                </a:solidFill>
                <a:effectLst>
                  <a:outerShdw blurRad="25400" algn="tl" rotWithShape="0">
                    <a:srgbClr val="000000">
                      <a:alpha val="43000"/>
                    </a:srgbClr>
                  </a:outerShdw>
                </a:effectLst>
              </a:rPr>
              <a:t>Test on GM (Genetically Modified) Food</a:t>
            </a:r>
            <a:endParaRPr lang="en-US" sz="28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10"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1"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1"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1"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0" name="Rectangle 49"/>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Agriculture?</a:t>
              </a:r>
              <a:endParaRPr lang="en-US" dirty="0">
                <a:solidFill>
                  <a:prstClr val="black"/>
                </a:solidFill>
              </a:endParaRPr>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4" name="Rectangle 53"/>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the </a:t>
              </a:r>
            </a:p>
            <a:p>
              <a:pPr algn="ctr"/>
              <a:r>
                <a:rPr lang="en-US" dirty="0" smtClean="0">
                  <a:solidFill>
                    <a:prstClr val="black"/>
                  </a:solidFill>
                </a:rPr>
                <a:t>USDA?</a:t>
              </a:r>
              <a:endParaRPr lang="en-US" dirty="0">
                <a:solidFill>
                  <a:prstClr val="black"/>
                </a:solidFill>
              </a:endParaRPr>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8" name="Rectangle 57"/>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Learn more about the Ag industry</a:t>
              </a:r>
              <a:endParaRPr lang="en-US" dirty="0">
                <a:solidFill>
                  <a:prstClr val="black"/>
                </a:solidFill>
              </a:endParaRPr>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2" name="Rectangle 61"/>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solidFill>
                    <a:prstClr val="black"/>
                  </a:solidFill>
                </a:rPr>
                <a:t>Transportation Systems in Agriculture</a:t>
              </a:r>
              <a:endParaRPr lang="en-US" dirty="0">
                <a:solidFill>
                  <a:prstClr val="black"/>
                </a:solidFill>
              </a:endParaRPr>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6" name="Rectangle 65"/>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64"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1" name="Rectangle 70">
              <a:hlinkClick r:id="rId13" action="ppaction://hlinksldjump"/>
            </p:cNvPr>
            <p:cNvSpPr/>
            <p:nvPr/>
          </p:nvSpPr>
          <p:spPr>
            <a:xfrm rot="1861990">
              <a:off x="7323334" y="540974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2" name="TextBox 71">
              <a:hlinkClick r:id="rId13"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73" name="TextBox 72"/>
          <p:cNvSpPr txBox="1"/>
          <p:nvPr/>
        </p:nvSpPr>
        <p:spPr>
          <a:xfrm>
            <a:off x="971006" y="1864553"/>
            <a:ext cx="7696200" cy="4924425"/>
          </a:xfrm>
          <a:prstGeom prst="rect">
            <a:avLst/>
          </a:prstGeom>
          <a:noFill/>
        </p:spPr>
        <p:txBody>
          <a:bodyPr wrap="square" rtlCol="0">
            <a:spAutoFit/>
          </a:bodyPr>
          <a:lstStyle/>
          <a:p>
            <a:r>
              <a:rPr lang="en-US" sz="2000" b="1" dirty="0">
                <a:solidFill>
                  <a:srgbClr val="000000"/>
                </a:solidFill>
                <a:latin typeface="arial" panose="020B0604020202020204" pitchFamily="34" charset="0"/>
              </a:rPr>
              <a:t>What are the current benefits of having foods made from genetically modified crops</a:t>
            </a:r>
            <a:r>
              <a:rPr lang="en-US" sz="2000" b="1" dirty="0" smtClean="0">
                <a:solidFill>
                  <a:srgbClr val="000000"/>
                </a:solidFill>
                <a:latin typeface="arial" panose="020B0604020202020204" pitchFamily="34" charset="0"/>
              </a:rPr>
              <a:t>?</a:t>
            </a:r>
            <a:br>
              <a:rPr lang="en-US" sz="2000" b="1" dirty="0" smtClean="0">
                <a:solidFill>
                  <a:srgbClr val="000000"/>
                </a:solidFill>
                <a:latin typeface="arial" panose="020B0604020202020204" pitchFamily="34" charset="0"/>
              </a:rPr>
            </a:br>
            <a:endParaRPr lang="en-US" sz="2000" b="1" dirty="0" smtClean="0">
              <a:solidFill>
                <a:srgbClr val="000000"/>
              </a:solidFill>
              <a:latin typeface="arial" panose="020B0604020202020204" pitchFamily="34" charset="0"/>
            </a:endParaRPr>
          </a:p>
          <a:p>
            <a:r>
              <a:rPr lang="en-US" sz="2000" dirty="0" smtClean="0">
                <a:solidFill>
                  <a:srgbClr val="000000"/>
                </a:solidFill>
                <a:latin typeface="arial" panose="020B0604020202020204" pitchFamily="34" charset="0"/>
              </a:rPr>
              <a:t>a)They </a:t>
            </a:r>
            <a:r>
              <a:rPr lang="en-US" sz="2000" dirty="0">
                <a:solidFill>
                  <a:srgbClr val="000000"/>
                </a:solidFill>
                <a:latin typeface="arial" panose="020B0604020202020204" pitchFamily="34" charset="0"/>
              </a:rPr>
              <a:t>improve farm profitability and make some farmers' jobs easier</a:t>
            </a:r>
            <a:r>
              <a:rPr lang="en-US" sz="2000" dirty="0" smtClean="0">
                <a:solidFill>
                  <a:srgbClr val="000000"/>
                </a:solidFill>
                <a:latin typeface="arial" panose="020B0604020202020204" pitchFamily="34" charset="0"/>
              </a:rPr>
              <a:t>.</a:t>
            </a:r>
          </a:p>
          <a:p>
            <a:r>
              <a:rPr lang="en-US" sz="2000" dirty="0" smtClean="0">
                <a:solidFill>
                  <a:srgbClr val="000000"/>
                </a:solidFill>
                <a:latin typeface="arial" panose="020B0604020202020204" pitchFamily="34" charset="0"/>
              </a:rPr>
              <a:t>b) They </a:t>
            </a:r>
            <a:r>
              <a:rPr lang="en-US" sz="2000" dirty="0">
                <a:solidFill>
                  <a:srgbClr val="000000"/>
                </a:solidFill>
                <a:latin typeface="arial" panose="020B0604020202020204" pitchFamily="34" charset="0"/>
              </a:rPr>
              <a:t>allow farmers to greatly increase the amount of crops produced</a:t>
            </a:r>
            <a:r>
              <a:rPr lang="en-US" sz="2000" dirty="0" smtClean="0">
                <a:solidFill>
                  <a:srgbClr val="000000"/>
                </a:solidFill>
                <a:latin typeface="arial" panose="020B0604020202020204" pitchFamily="34" charset="0"/>
              </a:rPr>
              <a:t>.</a:t>
            </a:r>
          </a:p>
          <a:p>
            <a:r>
              <a:rPr lang="en-US" sz="2000" dirty="0">
                <a:solidFill>
                  <a:srgbClr val="000000"/>
                </a:solidFill>
                <a:latin typeface="arial" panose="020B0604020202020204" pitchFamily="34" charset="0"/>
              </a:rPr>
              <a:t>c</a:t>
            </a:r>
            <a:r>
              <a:rPr lang="en-US" sz="2000" dirty="0" smtClean="0">
                <a:solidFill>
                  <a:srgbClr val="000000"/>
                </a:solidFill>
                <a:latin typeface="arial" panose="020B0604020202020204" pitchFamily="34" charset="0"/>
              </a:rPr>
              <a:t>) They </a:t>
            </a:r>
            <a:r>
              <a:rPr lang="en-US" sz="2000" dirty="0">
                <a:solidFill>
                  <a:srgbClr val="000000"/>
                </a:solidFill>
                <a:latin typeface="arial" panose="020B0604020202020204" pitchFamily="34" charset="0"/>
              </a:rPr>
              <a:t>improve convenience for consumers, e.g. by creating foods with longer shelf lives</a:t>
            </a:r>
            <a:r>
              <a:rPr lang="en-US" sz="2000" dirty="0" smtClean="0">
                <a:solidFill>
                  <a:srgbClr val="000000"/>
                </a:solidFill>
                <a:latin typeface="arial" panose="020B0604020202020204" pitchFamily="34" charset="0"/>
              </a:rPr>
              <a:t>.</a:t>
            </a:r>
          </a:p>
          <a:p>
            <a:r>
              <a:rPr lang="en-US" sz="2000" dirty="0" smtClean="0">
                <a:solidFill>
                  <a:srgbClr val="000000"/>
                </a:solidFill>
                <a:latin typeface="arial" panose="020B0604020202020204" pitchFamily="34" charset="0"/>
              </a:rPr>
              <a:t>d)They </a:t>
            </a:r>
            <a:r>
              <a:rPr lang="en-US" sz="2000" dirty="0">
                <a:solidFill>
                  <a:srgbClr val="000000"/>
                </a:solidFill>
                <a:latin typeface="arial" panose="020B0604020202020204" pitchFamily="34" charset="0"/>
              </a:rPr>
              <a:t>improve the nutritional quality of </a:t>
            </a:r>
            <a:r>
              <a:rPr lang="en-US" sz="2000" dirty="0" smtClean="0">
                <a:solidFill>
                  <a:srgbClr val="000000"/>
                </a:solidFill>
                <a:latin typeface="arial" panose="020B0604020202020204" pitchFamily="34" charset="0"/>
              </a:rPr>
              <a:t>foods.</a:t>
            </a:r>
          </a:p>
          <a:p>
            <a:r>
              <a:rPr lang="en-US" sz="2000" dirty="0" smtClean="0">
                <a:solidFill>
                  <a:srgbClr val="000000"/>
                </a:solidFill>
                <a:latin typeface="arial" panose="020B0604020202020204" pitchFamily="34" charset="0"/>
              </a:rPr>
              <a:t>e) </a:t>
            </a:r>
            <a:r>
              <a:rPr lang="en-US" sz="2000" dirty="0" smtClean="0">
                <a:solidFill>
                  <a:srgbClr val="000000"/>
                </a:solidFill>
                <a:latin typeface="arial, helvetica, san serif"/>
              </a:rPr>
              <a:t>They </a:t>
            </a:r>
            <a:r>
              <a:rPr lang="en-US" sz="2000" dirty="0">
                <a:solidFill>
                  <a:srgbClr val="000000"/>
                </a:solidFill>
                <a:latin typeface="arial, helvetica, san serif"/>
              </a:rPr>
              <a:t>cause less damage to the environment than conventional chemical-intensive agriculture</a:t>
            </a:r>
            <a:r>
              <a:rPr lang="en-US" sz="2000" dirty="0" smtClean="0">
                <a:solidFill>
                  <a:srgbClr val="000000"/>
                </a:solidFill>
                <a:latin typeface="arial, helvetica, san serif"/>
              </a:rPr>
              <a:t>.</a:t>
            </a:r>
            <a:r>
              <a:rPr lang="en-US" sz="2800" dirty="0" smtClean="0">
                <a:solidFill>
                  <a:prstClr val="black"/>
                </a:solidFill>
              </a:rPr>
              <a:t/>
            </a:r>
            <a:br>
              <a:rPr lang="en-US" sz="2800" dirty="0" smtClean="0">
                <a:solidFill>
                  <a:prstClr val="black"/>
                </a:solidFill>
              </a:rPr>
            </a:br>
            <a:endParaRPr lang="en-US" sz="2800" dirty="0" smtClean="0">
              <a:solidFill>
                <a:prstClr val="black"/>
              </a:solidFill>
            </a:endParaRPr>
          </a:p>
          <a:p>
            <a:pPr algn="ctr"/>
            <a:r>
              <a:rPr lang="en-US" sz="2800" b="1" dirty="0" smtClean="0">
                <a:solidFill>
                  <a:prstClr val="black"/>
                </a:solidFill>
              </a:rPr>
              <a:t>Correct answer: </a:t>
            </a:r>
            <a:r>
              <a:rPr lang="en-US" sz="2800" b="1" dirty="0" smtClean="0">
                <a:solidFill>
                  <a:prstClr val="black"/>
                </a:solidFill>
              </a:rPr>
              <a:t>A &amp; D</a:t>
            </a:r>
            <a:endParaRPr lang="en-US" sz="2800" dirty="0" smtClean="0">
              <a:solidFill>
                <a:prstClr val="black"/>
              </a:solidFill>
            </a:endParaRPr>
          </a:p>
          <a:p>
            <a:endParaRPr lang="en-US" dirty="0">
              <a:solidFill>
                <a:prstClr val="black"/>
              </a:solidFill>
            </a:endParaRPr>
          </a:p>
        </p:txBody>
      </p:sp>
      <p:pic>
        <p:nvPicPr>
          <p:cNvPr id="74" name="Picture 3" descr="EbD Logo"/>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
        <p:nvSpPr>
          <p:cNvPr id="69" name="Slide Number Placeholder 68"/>
          <p:cNvSpPr>
            <a:spLocks noGrp="1"/>
          </p:cNvSpPr>
          <p:nvPr>
            <p:ph type="sldNum" sz="quarter" idx="12"/>
          </p:nvPr>
        </p:nvSpPr>
        <p:spPr/>
        <p:txBody>
          <a:bodyPr/>
          <a:lstStyle/>
          <a:p>
            <a:fld id="{03C5FFFA-B8E4-4997-8D84-90F8A2BF0A00}"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68991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animEffect transition="in" filter="fade">
                                      <p:cBhvr>
                                        <p:cTn id="7" dur="500"/>
                                        <p:tgtEl>
                                          <p:spTgt spid="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
                                            <p:txEl>
                                              <p:pRg st="1" end="1"/>
                                            </p:txEl>
                                          </p:spTgt>
                                        </p:tgtEl>
                                        <p:attrNameLst>
                                          <p:attrName>style.visibility</p:attrName>
                                        </p:attrNameLst>
                                      </p:cBhvr>
                                      <p:to>
                                        <p:strVal val="visible"/>
                                      </p:to>
                                    </p:set>
                                    <p:animEffect transition="in" filter="fade">
                                      <p:cBhvr>
                                        <p:cTn id="12" dur="500"/>
                                        <p:tgtEl>
                                          <p:spTgt spid="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3">
                                            <p:txEl>
                                              <p:pRg st="2" end="2"/>
                                            </p:txEl>
                                          </p:spTgt>
                                        </p:tgtEl>
                                        <p:attrNameLst>
                                          <p:attrName>style.visibility</p:attrName>
                                        </p:attrNameLst>
                                      </p:cBhvr>
                                      <p:to>
                                        <p:strVal val="visible"/>
                                      </p:to>
                                    </p:set>
                                    <p:animEffect transition="in" filter="fade">
                                      <p:cBhvr>
                                        <p:cTn id="17" dur="500"/>
                                        <p:tgtEl>
                                          <p:spTgt spid="7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3">
                                            <p:txEl>
                                              <p:pRg st="3" end="3"/>
                                            </p:txEl>
                                          </p:spTgt>
                                        </p:tgtEl>
                                        <p:attrNameLst>
                                          <p:attrName>style.visibility</p:attrName>
                                        </p:attrNameLst>
                                      </p:cBhvr>
                                      <p:to>
                                        <p:strVal val="visible"/>
                                      </p:to>
                                    </p:set>
                                    <p:animEffect transition="in" filter="fade">
                                      <p:cBhvr>
                                        <p:cTn id="22" dur="500"/>
                                        <p:tgtEl>
                                          <p:spTgt spid="7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3">
                                            <p:txEl>
                                              <p:pRg st="4" end="4"/>
                                            </p:txEl>
                                          </p:spTgt>
                                        </p:tgtEl>
                                        <p:attrNameLst>
                                          <p:attrName>style.visibility</p:attrName>
                                        </p:attrNameLst>
                                      </p:cBhvr>
                                      <p:to>
                                        <p:strVal val="visible"/>
                                      </p:to>
                                    </p:set>
                                    <p:animEffect transition="in" filter="fade">
                                      <p:cBhvr>
                                        <p:cTn id="27" dur="500"/>
                                        <p:tgtEl>
                                          <p:spTgt spid="7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3">
                                            <p:txEl>
                                              <p:pRg st="5" end="5"/>
                                            </p:txEl>
                                          </p:spTgt>
                                        </p:tgtEl>
                                        <p:attrNameLst>
                                          <p:attrName>style.visibility</p:attrName>
                                        </p:attrNameLst>
                                      </p:cBhvr>
                                      <p:to>
                                        <p:strVal val="visible"/>
                                      </p:to>
                                    </p:set>
                                    <p:animEffect transition="in" filter="fade">
                                      <p:cBhvr>
                                        <p:cTn id="32" dur="500"/>
                                        <p:tgtEl>
                                          <p:spTgt spid="7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3">
                                            <p:txEl>
                                              <p:pRg st="6" end="6"/>
                                            </p:txEl>
                                          </p:spTgt>
                                        </p:tgtEl>
                                        <p:attrNameLst>
                                          <p:attrName>style.visibility</p:attrName>
                                        </p:attrNameLst>
                                      </p:cBhvr>
                                      <p:to>
                                        <p:strVal val="visible"/>
                                      </p:to>
                                    </p:set>
                                    <p:animEffect transition="in" filter="fade">
                                      <p:cBhvr>
                                        <p:cTn id="37" dur="500"/>
                                        <p:tgtEl>
                                          <p:spTgt spid="7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3"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Cube 4"/>
          <p:cNvSpPr/>
          <p:nvPr/>
        </p:nvSpPr>
        <p:spPr>
          <a:xfrm>
            <a:off x="48006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Cube 5"/>
          <p:cNvSpPr/>
          <p:nvPr/>
        </p:nvSpPr>
        <p:spPr>
          <a:xfrm>
            <a:off x="16764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Cube 6"/>
          <p:cNvSpPr/>
          <p:nvPr/>
        </p:nvSpPr>
        <p:spPr>
          <a:xfrm>
            <a:off x="0" y="49530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Cube 7"/>
          <p:cNvSpPr/>
          <p:nvPr/>
        </p:nvSpPr>
        <p:spPr>
          <a:xfrm>
            <a:off x="2514600" y="4876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Cube 8"/>
          <p:cNvSpPr/>
          <p:nvPr/>
        </p:nvSpPr>
        <p:spPr>
          <a:xfrm>
            <a:off x="5181600" y="48006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Parallelogram 9"/>
          <p:cNvSpPr/>
          <p:nvPr/>
        </p:nvSpPr>
        <p:spPr>
          <a:xfrm>
            <a:off x="5486400" y="48768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1" name="Picture 2" descr="C:\Users\Amy\AppData\Local\Microsoft\Windows\Temporary Internet Files\Low\Content.IE5\UYPGHII1\MC900441780[1].PNG"/>
          <p:cNvPicPr>
            <a:picLocks noChangeAspect="1" noChangeArrowheads="1"/>
          </p:cNvPicPr>
          <p:nvPr/>
        </p:nvPicPr>
        <p:blipFill>
          <a:blip r:embed="rId6"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6"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p:nvSpPr>
        <p:spPr>
          <a:xfrm rot="21218024">
            <a:off x="49753" y="6129434"/>
            <a:ext cx="9359634" cy="1417891"/>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Parallelogram 14"/>
          <p:cNvSpPr/>
          <p:nvPr/>
        </p:nvSpPr>
        <p:spPr>
          <a:xfrm>
            <a:off x="304800" y="50292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Parallelogram 15"/>
          <p:cNvSpPr/>
          <p:nvPr/>
        </p:nvSpPr>
        <p:spPr>
          <a:xfrm>
            <a:off x="2895600" y="4953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7"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Parallelogram 18"/>
          <p:cNvSpPr/>
          <p:nvPr/>
        </p:nvSpPr>
        <p:spPr>
          <a:xfrm>
            <a:off x="2057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Parallelogram 19"/>
          <p:cNvSpPr/>
          <p:nvPr/>
        </p:nvSpPr>
        <p:spPr>
          <a:xfrm>
            <a:off x="5105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1"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7"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7"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8"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8"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1" name="Bevel 30"/>
          <p:cNvSpPr/>
          <p:nvPr/>
        </p:nvSpPr>
        <p:spPr>
          <a:xfrm>
            <a:off x="685800" y="457200"/>
            <a:ext cx="7696200" cy="990600"/>
          </a:xfrm>
          <a:prstGeom prst="bevel">
            <a:avLst/>
          </a:prstGeom>
          <a:blipFill>
            <a:blip r:embed="rId9"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 name="TextBox 31"/>
          <p:cNvSpPr txBox="1"/>
          <p:nvPr/>
        </p:nvSpPr>
        <p:spPr>
          <a:xfrm>
            <a:off x="658586" y="485795"/>
            <a:ext cx="7696200" cy="523220"/>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2800" b="1" spc="150" dirty="0" smtClean="0">
                <a:ln w="11430"/>
                <a:solidFill>
                  <a:srgbClr val="F8F8F8"/>
                </a:solidFill>
                <a:effectLst>
                  <a:outerShdw blurRad="25400" algn="tl" rotWithShape="0">
                    <a:srgbClr val="000000">
                      <a:alpha val="43000"/>
                    </a:srgbClr>
                  </a:outerShdw>
                </a:effectLst>
              </a:rPr>
              <a:t>Test on GM (Genetically Modified) Food</a:t>
            </a:r>
            <a:endParaRPr lang="en-US" sz="28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10"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1"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1"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1"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0" name="Rectangle 49"/>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Agriculture?</a:t>
              </a:r>
              <a:endParaRPr lang="en-US" dirty="0">
                <a:solidFill>
                  <a:prstClr val="black"/>
                </a:solidFill>
              </a:endParaRPr>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4" name="Rectangle 53"/>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the </a:t>
              </a:r>
            </a:p>
            <a:p>
              <a:pPr algn="ctr"/>
              <a:r>
                <a:rPr lang="en-US" dirty="0" smtClean="0">
                  <a:solidFill>
                    <a:prstClr val="black"/>
                  </a:solidFill>
                </a:rPr>
                <a:t>USDA?</a:t>
              </a:r>
              <a:endParaRPr lang="en-US" dirty="0">
                <a:solidFill>
                  <a:prstClr val="black"/>
                </a:solidFill>
              </a:endParaRPr>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8" name="Rectangle 57"/>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Learn more about the Ag industry</a:t>
              </a:r>
              <a:endParaRPr lang="en-US" dirty="0">
                <a:solidFill>
                  <a:prstClr val="black"/>
                </a:solidFill>
              </a:endParaRPr>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2" name="Rectangle 61"/>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solidFill>
                    <a:prstClr val="black"/>
                  </a:solidFill>
                </a:rPr>
                <a:t>Transportation Systems in Agriculture</a:t>
              </a:r>
              <a:endParaRPr lang="en-US" dirty="0">
                <a:solidFill>
                  <a:prstClr val="black"/>
                </a:solidFill>
              </a:endParaRPr>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6" name="Rectangle 65"/>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64"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1" name="Rectangle 70">
              <a:hlinkClick r:id="rId13" action="ppaction://hlinksldjump"/>
            </p:cNvPr>
            <p:cNvSpPr/>
            <p:nvPr/>
          </p:nvSpPr>
          <p:spPr>
            <a:xfrm rot="1861990">
              <a:off x="7323334" y="540974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2" name="TextBox 71">
              <a:hlinkClick r:id="rId13"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73" name="TextBox 72"/>
          <p:cNvSpPr txBox="1"/>
          <p:nvPr/>
        </p:nvSpPr>
        <p:spPr>
          <a:xfrm>
            <a:off x="884259" y="1618281"/>
            <a:ext cx="7696200" cy="4493538"/>
          </a:xfrm>
          <a:prstGeom prst="rect">
            <a:avLst/>
          </a:prstGeom>
          <a:noFill/>
        </p:spPr>
        <p:txBody>
          <a:bodyPr wrap="square" rtlCol="0">
            <a:spAutoFit/>
          </a:bodyPr>
          <a:lstStyle/>
          <a:p>
            <a:r>
              <a:rPr lang="en-US" sz="2200" b="1" dirty="0">
                <a:solidFill>
                  <a:srgbClr val="000000"/>
                </a:solidFill>
                <a:latin typeface="arial, helvetica, san serif"/>
              </a:rPr>
              <a:t>Most foods derived from genetically modified crops contain</a:t>
            </a:r>
            <a:r>
              <a:rPr lang="en-US" sz="2200" b="1" dirty="0" smtClean="0">
                <a:solidFill>
                  <a:srgbClr val="000000"/>
                </a:solidFill>
                <a:latin typeface="arial, helvetica, san serif"/>
              </a:rPr>
              <a:t>:</a:t>
            </a:r>
          </a:p>
          <a:p>
            <a:r>
              <a:rPr lang="en-US" sz="2200" dirty="0" smtClean="0">
                <a:solidFill>
                  <a:srgbClr val="000000"/>
                </a:solidFill>
                <a:latin typeface="arial" panose="020B0604020202020204" pitchFamily="34" charset="0"/>
              </a:rPr>
              <a:t>a)The </a:t>
            </a:r>
            <a:r>
              <a:rPr lang="en-US" sz="2200" dirty="0">
                <a:solidFill>
                  <a:srgbClr val="000000"/>
                </a:solidFill>
                <a:latin typeface="arial" panose="020B0604020202020204" pitchFamily="34" charset="0"/>
              </a:rPr>
              <a:t>same number of genes as food produced from </a:t>
            </a:r>
            <a:r>
              <a:rPr lang="en-US" sz="2200" dirty="0" smtClean="0">
                <a:solidFill>
                  <a:srgbClr val="000000"/>
                </a:solidFill>
                <a:latin typeface="arial" panose="020B0604020202020204" pitchFamily="34" charset="0"/>
              </a:rPr>
              <a:t/>
            </a:r>
            <a:br>
              <a:rPr lang="en-US" sz="2200" dirty="0" smtClean="0">
                <a:solidFill>
                  <a:srgbClr val="000000"/>
                </a:solidFill>
                <a:latin typeface="arial" panose="020B0604020202020204" pitchFamily="34" charset="0"/>
              </a:rPr>
            </a:br>
            <a:r>
              <a:rPr lang="en-US" sz="2200" dirty="0" smtClean="0">
                <a:solidFill>
                  <a:srgbClr val="000000"/>
                </a:solidFill>
                <a:latin typeface="arial" panose="020B0604020202020204" pitchFamily="34" charset="0"/>
              </a:rPr>
              <a:t>     conventional </a:t>
            </a:r>
            <a:r>
              <a:rPr lang="en-US" sz="2200" dirty="0">
                <a:solidFill>
                  <a:srgbClr val="000000"/>
                </a:solidFill>
                <a:latin typeface="arial" panose="020B0604020202020204" pitchFamily="34" charset="0"/>
              </a:rPr>
              <a:t>crops</a:t>
            </a:r>
            <a:r>
              <a:rPr lang="en-US" sz="2200" dirty="0" smtClean="0">
                <a:solidFill>
                  <a:srgbClr val="000000"/>
                </a:solidFill>
                <a:latin typeface="arial" panose="020B0604020202020204" pitchFamily="34" charset="0"/>
              </a:rPr>
              <a:t>.</a:t>
            </a:r>
          </a:p>
          <a:p>
            <a:r>
              <a:rPr lang="en-US" sz="2200" dirty="0" smtClean="0">
                <a:solidFill>
                  <a:srgbClr val="000000"/>
                </a:solidFill>
                <a:latin typeface="arial" panose="020B0604020202020204" pitchFamily="34" charset="0"/>
              </a:rPr>
              <a:t>b)The </a:t>
            </a:r>
            <a:r>
              <a:rPr lang="en-US" sz="2200" dirty="0">
                <a:solidFill>
                  <a:srgbClr val="000000"/>
                </a:solidFill>
                <a:latin typeface="arial" panose="020B0604020202020204" pitchFamily="34" charset="0"/>
              </a:rPr>
              <a:t>same number of genes as foods produced from </a:t>
            </a:r>
            <a:r>
              <a:rPr lang="en-US" sz="2200" dirty="0" smtClean="0">
                <a:solidFill>
                  <a:srgbClr val="000000"/>
                </a:solidFill>
                <a:latin typeface="arial" panose="020B0604020202020204" pitchFamily="34" charset="0"/>
              </a:rPr>
              <a:t> </a:t>
            </a:r>
            <a:br>
              <a:rPr lang="en-US" sz="2200" dirty="0" smtClean="0">
                <a:solidFill>
                  <a:srgbClr val="000000"/>
                </a:solidFill>
                <a:latin typeface="arial" panose="020B0604020202020204" pitchFamily="34" charset="0"/>
              </a:rPr>
            </a:br>
            <a:r>
              <a:rPr lang="en-US" sz="2200" dirty="0" smtClean="0">
                <a:solidFill>
                  <a:srgbClr val="000000"/>
                </a:solidFill>
                <a:latin typeface="arial" panose="020B0604020202020204" pitchFamily="34" charset="0"/>
              </a:rPr>
              <a:t>     hybrid </a:t>
            </a:r>
            <a:r>
              <a:rPr lang="en-US" sz="2200" dirty="0">
                <a:solidFill>
                  <a:srgbClr val="000000"/>
                </a:solidFill>
                <a:latin typeface="arial" panose="020B0604020202020204" pitchFamily="34" charset="0"/>
              </a:rPr>
              <a:t>crops</a:t>
            </a:r>
            <a:r>
              <a:rPr lang="en-US" sz="2200" dirty="0" smtClean="0">
                <a:solidFill>
                  <a:srgbClr val="000000"/>
                </a:solidFill>
                <a:latin typeface="arial" panose="020B0604020202020204" pitchFamily="34" charset="0"/>
              </a:rPr>
              <a:t>.</a:t>
            </a:r>
          </a:p>
          <a:p>
            <a:r>
              <a:rPr lang="en-US" sz="2200" dirty="0" smtClean="0">
                <a:solidFill>
                  <a:srgbClr val="000000"/>
                </a:solidFill>
                <a:latin typeface="arial" panose="020B0604020202020204" pitchFamily="34" charset="0"/>
              </a:rPr>
              <a:t>c) One </a:t>
            </a:r>
            <a:r>
              <a:rPr lang="en-US" sz="2200" dirty="0">
                <a:solidFill>
                  <a:srgbClr val="000000"/>
                </a:solidFill>
                <a:latin typeface="arial" panose="020B0604020202020204" pitchFamily="34" charset="0"/>
              </a:rPr>
              <a:t>or two additional genes</a:t>
            </a:r>
            <a:r>
              <a:rPr lang="en-US" sz="2200" dirty="0" smtClean="0">
                <a:solidFill>
                  <a:srgbClr val="000000"/>
                </a:solidFill>
                <a:latin typeface="arial" panose="020B0604020202020204" pitchFamily="34" charset="0"/>
              </a:rPr>
              <a:t>.</a:t>
            </a:r>
          </a:p>
          <a:p>
            <a:r>
              <a:rPr lang="en-US" sz="2200" dirty="0" smtClean="0">
                <a:solidFill>
                  <a:srgbClr val="000000"/>
                </a:solidFill>
                <a:latin typeface="arial" panose="020B0604020202020204" pitchFamily="34" charset="0"/>
              </a:rPr>
              <a:t>d) Hundreds </a:t>
            </a:r>
            <a:r>
              <a:rPr lang="en-US" sz="2200" dirty="0">
                <a:solidFill>
                  <a:srgbClr val="000000"/>
                </a:solidFill>
                <a:latin typeface="arial" panose="020B0604020202020204" pitchFamily="34" charset="0"/>
              </a:rPr>
              <a:t>of additional </a:t>
            </a:r>
            <a:r>
              <a:rPr lang="en-US" sz="2200" dirty="0" smtClean="0">
                <a:solidFill>
                  <a:srgbClr val="000000"/>
                </a:solidFill>
                <a:latin typeface="arial" panose="020B0604020202020204" pitchFamily="34" charset="0"/>
              </a:rPr>
              <a:t>genes.</a:t>
            </a:r>
          </a:p>
          <a:p>
            <a:r>
              <a:rPr lang="en-US" sz="2200" dirty="0" smtClean="0">
                <a:solidFill>
                  <a:srgbClr val="000000"/>
                </a:solidFill>
                <a:latin typeface="arial" panose="020B0604020202020204" pitchFamily="34" charset="0"/>
              </a:rPr>
              <a:t>e) </a:t>
            </a:r>
            <a:r>
              <a:rPr lang="en-US" sz="2200" dirty="0" smtClean="0">
                <a:solidFill>
                  <a:srgbClr val="000000"/>
                </a:solidFill>
                <a:latin typeface="arial, helvetica, san serif"/>
              </a:rPr>
              <a:t>No </a:t>
            </a:r>
            <a:r>
              <a:rPr lang="en-US" sz="2200" dirty="0">
                <a:solidFill>
                  <a:srgbClr val="000000"/>
                </a:solidFill>
                <a:latin typeface="arial, helvetica, san serif"/>
              </a:rPr>
              <a:t>genes at all.</a:t>
            </a:r>
            <a:endParaRPr lang="en-US" sz="2200" dirty="0">
              <a:solidFill>
                <a:srgbClr val="000000"/>
              </a:solidFill>
              <a:latin typeface="Times New Roman" panose="02020603050405020304" pitchFamily="18" charset="0"/>
            </a:endParaRPr>
          </a:p>
          <a:p>
            <a:endParaRPr lang="en-US" sz="2200" dirty="0" smtClean="0">
              <a:solidFill>
                <a:prstClr val="black"/>
              </a:solidFill>
            </a:endParaRPr>
          </a:p>
          <a:p>
            <a:pPr algn="ctr"/>
            <a:r>
              <a:rPr lang="en-US" sz="2200" b="1" dirty="0" smtClean="0">
                <a:solidFill>
                  <a:prstClr val="black"/>
                </a:solidFill>
              </a:rPr>
              <a:t>Correct answer: </a:t>
            </a:r>
            <a:r>
              <a:rPr lang="en-US" sz="2200" b="1" dirty="0">
                <a:solidFill>
                  <a:srgbClr val="000000"/>
                </a:solidFill>
                <a:latin typeface="arial" panose="020B0604020202020204" pitchFamily="34" charset="0"/>
              </a:rPr>
              <a:t>C.</a:t>
            </a:r>
            <a:r>
              <a:rPr lang="en-US" sz="2200" dirty="0">
                <a:solidFill>
                  <a:srgbClr val="000000"/>
                </a:solidFill>
                <a:latin typeface="arial" panose="020B0604020202020204" pitchFamily="34" charset="0"/>
              </a:rPr>
              <a:t> One or two additional genes. Genetically modified crops are created by adding one or two additional genes than either conventional or hybrid crops.</a:t>
            </a:r>
            <a:endParaRPr lang="en-US" sz="2200" dirty="0">
              <a:solidFill>
                <a:prstClr val="black"/>
              </a:solidFill>
            </a:endParaRPr>
          </a:p>
        </p:txBody>
      </p:sp>
      <p:pic>
        <p:nvPicPr>
          <p:cNvPr id="74" name="Picture 3" descr="EbD Logo"/>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
        <p:nvSpPr>
          <p:cNvPr id="69" name="Slide Number Placeholder 68"/>
          <p:cNvSpPr>
            <a:spLocks noGrp="1"/>
          </p:cNvSpPr>
          <p:nvPr>
            <p:ph type="sldNum" sz="quarter" idx="12"/>
          </p:nvPr>
        </p:nvSpPr>
        <p:spPr/>
        <p:txBody>
          <a:bodyPr/>
          <a:lstStyle/>
          <a:p>
            <a:fld id="{03C5FFFA-B8E4-4997-8D84-90F8A2BF0A00}"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1971078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animEffect transition="in" filter="fade">
                                      <p:cBhvr>
                                        <p:cTn id="7" dur="500"/>
                                        <p:tgtEl>
                                          <p:spTgt spid="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
                                            <p:txEl>
                                              <p:pRg st="1" end="1"/>
                                            </p:txEl>
                                          </p:spTgt>
                                        </p:tgtEl>
                                        <p:attrNameLst>
                                          <p:attrName>style.visibility</p:attrName>
                                        </p:attrNameLst>
                                      </p:cBhvr>
                                      <p:to>
                                        <p:strVal val="visible"/>
                                      </p:to>
                                    </p:set>
                                    <p:animEffect transition="in" filter="fade">
                                      <p:cBhvr>
                                        <p:cTn id="12" dur="500"/>
                                        <p:tgtEl>
                                          <p:spTgt spid="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3">
                                            <p:txEl>
                                              <p:pRg st="2" end="2"/>
                                            </p:txEl>
                                          </p:spTgt>
                                        </p:tgtEl>
                                        <p:attrNameLst>
                                          <p:attrName>style.visibility</p:attrName>
                                        </p:attrNameLst>
                                      </p:cBhvr>
                                      <p:to>
                                        <p:strVal val="visible"/>
                                      </p:to>
                                    </p:set>
                                    <p:animEffect transition="in" filter="fade">
                                      <p:cBhvr>
                                        <p:cTn id="17" dur="500"/>
                                        <p:tgtEl>
                                          <p:spTgt spid="7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3">
                                            <p:txEl>
                                              <p:pRg st="3" end="3"/>
                                            </p:txEl>
                                          </p:spTgt>
                                        </p:tgtEl>
                                        <p:attrNameLst>
                                          <p:attrName>style.visibility</p:attrName>
                                        </p:attrNameLst>
                                      </p:cBhvr>
                                      <p:to>
                                        <p:strVal val="visible"/>
                                      </p:to>
                                    </p:set>
                                    <p:animEffect transition="in" filter="fade">
                                      <p:cBhvr>
                                        <p:cTn id="22" dur="500"/>
                                        <p:tgtEl>
                                          <p:spTgt spid="7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3">
                                            <p:txEl>
                                              <p:pRg st="4" end="4"/>
                                            </p:txEl>
                                          </p:spTgt>
                                        </p:tgtEl>
                                        <p:attrNameLst>
                                          <p:attrName>style.visibility</p:attrName>
                                        </p:attrNameLst>
                                      </p:cBhvr>
                                      <p:to>
                                        <p:strVal val="visible"/>
                                      </p:to>
                                    </p:set>
                                    <p:animEffect transition="in" filter="fade">
                                      <p:cBhvr>
                                        <p:cTn id="27" dur="500"/>
                                        <p:tgtEl>
                                          <p:spTgt spid="7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3">
                                            <p:txEl>
                                              <p:pRg st="5" end="5"/>
                                            </p:txEl>
                                          </p:spTgt>
                                        </p:tgtEl>
                                        <p:attrNameLst>
                                          <p:attrName>style.visibility</p:attrName>
                                        </p:attrNameLst>
                                      </p:cBhvr>
                                      <p:to>
                                        <p:strVal val="visible"/>
                                      </p:to>
                                    </p:set>
                                    <p:animEffect transition="in" filter="fade">
                                      <p:cBhvr>
                                        <p:cTn id="32" dur="500"/>
                                        <p:tgtEl>
                                          <p:spTgt spid="7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3">
                                            <p:txEl>
                                              <p:pRg st="7" end="7"/>
                                            </p:txEl>
                                          </p:spTgt>
                                        </p:tgtEl>
                                        <p:attrNameLst>
                                          <p:attrName>style.visibility</p:attrName>
                                        </p:attrNameLst>
                                      </p:cBhvr>
                                      <p:to>
                                        <p:strVal val="visible"/>
                                      </p:to>
                                    </p:set>
                                    <p:animEffect transition="in" filter="fade">
                                      <p:cBhvr>
                                        <p:cTn id="37" dur="500"/>
                                        <p:tgtEl>
                                          <p:spTgt spid="7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3"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Cube 4"/>
          <p:cNvSpPr/>
          <p:nvPr/>
        </p:nvSpPr>
        <p:spPr>
          <a:xfrm>
            <a:off x="48006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Cube 5"/>
          <p:cNvSpPr/>
          <p:nvPr/>
        </p:nvSpPr>
        <p:spPr>
          <a:xfrm>
            <a:off x="16764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Cube 6"/>
          <p:cNvSpPr/>
          <p:nvPr/>
        </p:nvSpPr>
        <p:spPr>
          <a:xfrm>
            <a:off x="0" y="49530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Cube 7"/>
          <p:cNvSpPr/>
          <p:nvPr/>
        </p:nvSpPr>
        <p:spPr>
          <a:xfrm>
            <a:off x="2514600" y="4876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Cube 8"/>
          <p:cNvSpPr/>
          <p:nvPr/>
        </p:nvSpPr>
        <p:spPr>
          <a:xfrm>
            <a:off x="5181600" y="48006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Parallelogram 9"/>
          <p:cNvSpPr/>
          <p:nvPr/>
        </p:nvSpPr>
        <p:spPr>
          <a:xfrm>
            <a:off x="5486400" y="48768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1" name="Picture 2" descr="C:\Users\Amy\AppData\Local\Microsoft\Windows\Temporary Internet Files\Low\Content.IE5\UYPGHII1\MC900441780[1].PNG"/>
          <p:cNvPicPr>
            <a:picLocks noChangeAspect="1" noChangeArrowheads="1"/>
          </p:cNvPicPr>
          <p:nvPr/>
        </p:nvPicPr>
        <p:blipFill>
          <a:blip r:embed="rId6"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6"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p:nvSpPr>
        <p:spPr>
          <a:xfrm rot="21218024">
            <a:off x="49753" y="6129434"/>
            <a:ext cx="9359634" cy="1417891"/>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Parallelogram 14"/>
          <p:cNvSpPr/>
          <p:nvPr/>
        </p:nvSpPr>
        <p:spPr>
          <a:xfrm>
            <a:off x="304800" y="50292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Parallelogram 15"/>
          <p:cNvSpPr/>
          <p:nvPr/>
        </p:nvSpPr>
        <p:spPr>
          <a:xfrm>
            <a:off x="2895600" y="4953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7"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Parallelogram 18"/>
          <p:cNvSpPr/>
          <p:nvPr/>
        </p:nvSpPr>
        <p:spPr>
          <a:xfrm>
            <a:off x="2057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Parallelogram 19"/>
          <p:cNvSpPr/>
          <p:nvPr/>
        </p:nvSpPr>
        <p:spPr>
          <a:xfrm>
            <a:off x="5105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1"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7"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7"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8"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8"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1" name="Bevel 30"/>
          <p:cNvSpPr/>
          <p:nvPr/>
        </p:nvSpPr>
        <p:spPr>
          <a:xfrm>
            <a:off x="685800" y="457200"/>
            <a:ext cx="7696200" cy="990600"/>
          </a:xfrm>
          <a:prstGeom prst="bevel">
            <a:avLst/>
          </a:prstGeom>
          <a:blipFill>
            <a:blip r:embed="rId9"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 name="TextBox 31"/>
          <p:cNvSpPr txBox="1"/>
          <p:nvPr/>
        </p:nvSpPr>
        <p:spPr>
          <a:xfrm>
            <a:off x="658586" y="485795"/>
            <a:ext cx="7696200" cy="523220"/>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2800" b="1" spc="150" dirty="0" smtClean="0">
                <a:ln w="11430"/>
                <a:solidFill>
                  <a:srgbClr val="F8F8F8"/>
                </a:solidFill>
                <a:effectLst>
                  <a:outerShdw blurRad="25400" algn="tl" rotWithShape="0">
                    <a:srgbClr val="000000">
                      <a:alpha val="43000"/>
                    </a:srgbClr>
                  </a:outerShdw>
                </a:effectLst>
              </a:rPr>
              <a:t>Test on GM (Genetically Modified) Food</a:t>
            </a:r>
            <a:endParaRPr lang="en-US" sz="28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10"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1"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1"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1"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0" name="Rectangle 49"/>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Agriculture?</a:t>
              </a:r>
              <a:endParaRPr lang="en-US" dirty="0">
                <a:solidFill>
                  <a:prstClr val="black"/>
                </a:solidFill>
              </a:endParaRPr>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4" name="Rectangle 53"/>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the </a:t>
              </a:r>
            </a:p>
            <a:p>
              <a:pPr algn="ctr"/>
              <a:r>
                <a:rPr lang="en-US" dirty="0" smtClean="0">
                  <a:solidFill>
                    <a:prstClr val="black"/>
                  </a:solidFill>
                </a:rPr>
                <a:t>USDA?</a:t>
              </a:r>
              <a:endParaRPr lang="en-US" dirty="0">
                <a:solidFill>
                  <a:prstClr val="black"/>
                </a:solidFill>
              </a:endParaRPr>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8" name="Rectangle 57"/>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Learn more about the Ag industry</a:t>
              </a:r>
              <a:endParaRPr lang="en-US" dirty="0">
                <a:solidFill>
                  <a:prstClr val="black"/>
                </a:solidFill>
              </a:endParaRPr>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2" name="Rectangle 61"/>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solidFill>
                    <a:prstClr val="black"/>
                  </a:solidFill>
                </a:rPr>
                <a:t>Transportation Systems in Agriculture</a:t>
              </a:r>
              <a:endParaRPr lang="en-US" dirty="0">
                <a:solidFill>
                  <a:prstClr val="black"/>
                </a:solidFill>
              </a:endParaRPr>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6" name="Rectangle 65"/>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64"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1" name="Rectangle 70">
              <a:hlinkClick r:id="rId13" action="ppaction://hlinksldjump"/>
            </p:cNvPr>
            <p:cNvSpPr/>
            <p:nvPr/>
          </p:nvSpPr>
          <p:spPr>
            <a:xfrm rot="1861990">
              <a:off x="7323334" y="540974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2" name="TextBox 71">
              <a:hlinkClick r:id="rId13"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73" name="TextBox 72"/>
          <p:cNvSpPr txBox="1"/>
          <p:nvPr/>
        </p:nvSpPr>
        <p:spPr>
          <a:xfrm>
            <a:off x="971006" y="1864553"/>
            <a:ext cx="7696200" cy="4401205"/>
          </a:xfrm>
          <a:prstGeom prst="rect">
            <a:avLst/>
          </a:prstGeom>
          <a:noFill/>
        </p:spPr>
        <p:txBody>
          <a:bodyPr wrap="square" rtlCol="0">
            <a:spAutoFit/>
          </a:bodyPr>
          <a:lstStyle/>
          <a:p>
            <a:r>
              <a:rPr lang="en-US" sz="2800" b="1" dirty="0">
                <a:solidFill>
                  <a:srgbClr val="000000"/>
                </a:solidFill>
                <a:latin typeface="arial" panose="020B0604020202020204" pitchFamily="34" charset="0"/>
              </a:rPr>
              <a:t>Are foods derived from genetically modified crops required to be tested for possible allergic reactions in people</a:t>
            </a:r>
            <a:r>
              <a:rPr lang="en-US" sz="2800" b="1" dirty="0" smtClean="0">
                <a:solidFill>
                  <a:srgbClr val="000000"/>
                </a:solidFill>
                <a:latin typeface="arial" panose="020B0604020202020204" pitchFamily="34" charset="0"/>
              </a:rPr>
              <a:t>?</a:t>
            </a:r>
          </a:p>
          <a:p>
            <a:r>
              <a:rPr lang="en-US" sz="2800" b="1" dirty="0" smtClean="0">
                <a:solidFill>
                  <a:srgbClr val="000000"/>
                </a:solidFill>
                <a:latin typeface="arial" panose="020B0604020202020204" pitchFamily="34" charset="0"/>
              </a:rPr>
              <a:t>Yes</a:t>
            </a:r>
          </a:p>
          <a:p>
            <a:r>
              <a:rPr lang="en-US" sz="2800" b="1" dirty="0" smtClean="0">
                <a:solidFill>
                  <a:srgbClr val="000000"/>
                </a:solidFill>
                <a:latin typeface="arial" panose="020B0604020202020204" pitchFamily="34" charset="0"/>
              </a:rPr>
              <a:t>No</a:t>
            </a:r>
            <a:r>
              <a:rPr lang="en-US" sz="2800" dirty="0" smtClean="0">
                <a:solidFill>
                  <a:prstClr val="black"/>
                </a:solidFill>
              </a:rPr>
              <a:t/>
            </a:r>
            <a:br>
              <a:rPr lang="en-US" sz="2800" dirty="0" smtClean="0">
                <a:solidFill>
                  <a:prstClr val="black"/>
                </a:solidFill>
              </a:rPr>
            </a:br>
            <a:endParaRPr lang="en-US" sz="2800" dirty="0" smtClean="0">
              <a:solidFill>
                <a:prstClr val="black"/>
              </a:solidFill>
            </a:endParaRPr>
          </a:p>
          <a:p>
            <a:pPr algn="ctr"/>
            <a:r>
              <a:rPr lang="en-US" sz="2800" b="1" dirty="0" smtClean="0">
                <a:solidFill>
                  <a:prstClr val="black"/>
                </a:solidFill>
              </a:rPr>
              <a:t>Correct answer: </a:t>
            </a:r>
            <a:r>
              <a:rPr lang="en-US" sz="2800" b="1" dirty="0">
                <a:solidFill>
                  <a:srgbClr val="000000"/>
                </a:solidFill>
                <a:latin typeface="arial" panose="020B0604020202020204" pitchFamily="34" charset="0"/>
              </a:rPr>
              <a:t>No.</a:t>
            </a:r>
            <a:r>
              <a:rPr lang="en-US" sz="2800" dirty="0">
                <a:solidFill>
                  <a:srgbClr val="000000"/>
                </a:solidFill>
                <a:latin typeface="arial" panose="020B0604020202020204" pitchFamily="34" charset="0"/>
              </a:rPr>
              <a:t> There are no requirements to test whether genetically modified crops cause allergic reactions, and no other tests on humans are required either. </a:t>
            </a:r>
            <a:endParaRPr lang="en-US" dirty="0">
              <a:solidFill>
                <a:prstClr val="black"/>
              </a:solidFill>
            </a:endParaRPr>
          </a:p>
        </p:txBody>
      </p:sp>
      <p:pic>
        <p:nvPicPr>
          <p:cNvPr id="74" name="Picture 3" descr="EbD Logo"/>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
        <p:nvSpPr>
          <p:cNvPr id="69" name="Slide Number Placeholder 68"/>
          <p:cNvSpPr>
            <a:spLocks noGrp="1"/>
          </p:cNvSpPr>
          <p:nvPr>
            <p:ph type="sldNum" sz="quarter" idx="12"/>
          </p:nvPr>
        </p:nvSpPr>
        <p:spPr/>
        <p:txBody>
          <a:bodyPr/>
          <a:lstStyle/>
          <a:p>
            <a:fld id="{03C5FFFA-B8E4-4997-8D84-90F8A2BF0A00}"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976108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animEffect transition="in" filter="fade">
                                      <p:cBhvr>
                                        <p:cTn id="7" dur="500"/>
                                        <p:tgtEl>
                                          <p:spTgt spid="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
                                            <p:txEl>
                                              <p:pRg st="1" end="1"/>
                                            </p:txEl>
                                          </p:spTgt>
                                        </p:tgtEl>
                                        <p:attrNameLst>
                                          <p:attrName>style.visibility</p:attrName>
                                        </p:attrNameLst>
                                      </p:cBhvr>
                                      <p:to>
                                        <p:strVal val="visible"/>
                                      </p:to>
                                    </p:set>
                                    <p:animEffect transition="in" filter="fade">
                                      <p:cBhvr>
                                        <p:cTn id="12" dur="500"/>
                                        <p:tgtEl>
                                          <p:spTgt spid="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3">
                                            <p:txEl>
                                              <p:pRg st="2" end="2"/>
                                            </p:txEl>
                                          </p:spTgt>
                                        </p:tgtEl>
                                        <p:attrNameLst>
                                          <p:attrName>style.visibility</p:attrName>
                                        </p:attrNameLst>
                                      </p:cBhvr>
                                      <p:to>
                                        <p:strVal val="visible"/>
                                      </p:to>
                                    </p:set>
                                    <p:animEffect transition="in" filter="fade">
                                      <p:cBhvr>
                                        <p:cTn id="17" dur="500"/>
                                        <p:tgtEl>
                                          <p:spTgt spid="7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3">
                                            <p:txEl>
                                              <p:pRg st="3" end="3"/>
                                            </p:txEl>
                                          </p:spTgt>
                                        </p:tgtEl>
                                        <p:attrNameLst>
                                          <p:attrName>style.visibility</p:attrName>
                                        </p:attrNameLst>
                                      </p:cBhvr>
                                      <p:to>
                                        <p:strVal val="visible"/>
                                      </p:to>
                                    </p:set>
                                    <p:animEffect transition="in" filter="fade">
                                      <p:cBhvr>
                                        <p:cTn id="22" dur="500"/>
                                        <p:tgtEl>
                                          <p:spTgt spid="7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3"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Cube 4"/>
          <p:cNvSpPr/>
          <p:nvPr/>
        </p:nvSpPr>
        <p:spPr>
          <a:xfrm>
            <a:off x="48006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Cube 5"/>
          <p:cNvSpPr/>
          <p:nvPr/>
        </p:nvSpPr>
        <p:spPr>
          <a:xfrm>
            <a:off x="16764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Cube 6"/>
          <p:cNvSpPr/>
          <p:nvPr/>
        </p:nvSpPr>
        <p:spPr>
          <a:xfrm>
            <a:off x="0" y="49530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Cube 7"/>
          <p:cNvSpPr/>
          <p:nvPr/>
        </p:nvSpPr>
        <p:spPr>
          <a:xfrm>
            <a:off x="2514600" y="4876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Cube 8"/>
          <p:cNvSpPr/>
          <p:nvPr/>
        </p:nvSpPr>
        <p:spPr>
          <a:xfrm>
            <a:off x="5181600" y="48006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Parallelogram 9"/>
          <p:cNvSpPr/>
          <p:nvPr/>
        </p:nvSpPr>
        <p:spPr>
          <a:xfrm>
            <a:off x="5486400" y="48768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1" name="Picture 2" descr="C:\Users\Amy\AppData\Local\Microsoft\Windows\Temporary Internet Files\Low\Content.IE5\UYPGHII1\MC900441780[1].PNG"/>
          <p:cNvPicPr>
            <a:picLocks noChangeAspect="1" noChangeArrowheads="1"/>
          </p:cNvPicPr>
          <p:nvPr/>
        </p:nvPicPr>
        <p:blipFill>
          <a:blip r:embed="rId6"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6"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p:nvSpPr>
        <p:spPr>
          <a:xfrm rot="21218024">
            <a:off x="49753" y="6129434"/>
            <a:ext cx="9359634" cy="1417891"/>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Parallelogram 14"/>
          <p:cNvSpPr/>
          <p:nvPr/>
        </p:nvSpPr>
        <p:spPr>
          <a:xfrm>
            <a:off x="304800" y="50292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Parallelogram 15"/>
          <p:cNvSpPr/>
          <p:nvPr/>
        </p:nvSpPr>
        <p:spPr>
          <a:xfrm>
            <a:off x="2895600" y="4953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7"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Parallelogram 18"/>
          <p:cNvSpPr/>
          <p:nvPr/>
        </p:nvSpPr>
        <p:spPr>
          <a:xfrm>
            <a:off x="2057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Parallelogram 19"/>
          <p:cNvSpPr/>
          <p:nvPr/>
        </p:nvSpPr>
        <p:spPr>
          <a:xfrm>
            <a:off x="5105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1"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7"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7"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8"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8"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1" name="Bevel 30"/>
          <p:cNvSpPr/>
          <p:nvPr/>
        </p:nvSpPr>
        <p:spPr>
          <a:xfrm>
            <a:off x="685800" y="457200"/>
            <a:ext cx="7696200" cy="990600"/>
          </a:xfrm>
          <a:prstGeom prst="bevel">
            <a:avLst/>
          </a:prstGeom>
          <a:blipFill>
            <a:blip r:embed="rId9"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 name="TextBox 31"/>
          <p:cNvSpPr txBox="1"/>
          <p:nvPr/>
        </p:nvSpPr>
        <p:spPr>
          <a:xfrm>
            <a:off x="658586" y="485795"/>
            <a:ext cx="7696200" cy="523220"/>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2800" b="1" spc="150" dirty="0" smtClean="0">
                <a:ln w="11430"/>
                <a:solidFill>
                  <a:srgbClr val="F8F8F8"/>
                </a:solidFill>
                <a:effectLst>
                  <a:outerShdw blurRad="25400" algn="tl" rotWithShape="0">
                    <a:srgbClr val="000000">
                      <a:alpha val="43000"/>
                    </a:srgbClr>
                  </a:outerShdw>
                </a:effectLst>
              </a:rPr>
              <a:t>Test on GM (Genetically Modified) Food</a:t>
            </a:r>
            <a:endParaRPr lang="en-US" sz="28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10"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1"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1"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1"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0" name="Rectangle 49"/>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Agriculture?</a:t>
              </a:r>
              <a:endParaRPr lang="en-US" dirty="0">
                <a:solidFill>
                  <a:prstClr val="black"/>
                </a:solidFill>
              </a:endParaRPr>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4" name="Rectangle 53"/>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the </a:t>
              </a:r>
            </a:p>
            <a:p>
              <a:pPr algn="ctr"/>
              <a:r>
                <a:rPr lang="en-US" dirty="0" smtClean="0">
                  <a:solidFill>
                    <a:prstClr val="black"/>
                  </a:solidFill>
                </a:rPr>
                <a:t>USDA?</a:t>
              </a:r>
              <a:endParaRPr lang="en-US" dirty="0">
                <a:solidFill>
                  <a:prstClr val="black"/>
                </a:solidFill>
              </a:endParaRPr>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8" name="Rectangle 57"/>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Learn more about the Ag industry</a:t>
              </a:r>
              <a:endParaRPr lang="en-US" dirty="0">
                <a:solidFill>
                  <a:prstClr val="black"/>
                </a:solidFill>
              </a:endParaRPr>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2" name="Rectangle 61"/>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solidFill>
                    <a:prstClr val="black"/>
                  </a:solidFill>
                </a:rPr>
                <a:t>Transportation Systems in Agriculture</a:t>
              </a:r>
              <a:endParaRPr lang="en-US" dirty="0">
                <a:solidFill>
                  <a:prstClr val="black"/>
                </a:solidFill>
              </a:endParaRPr>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6" name="Rectangle 65"/>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64"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1" name="Rectangle 70">
              <a:hlinkClick r:id="rId13" action="ppaction://hlinksldjump"/>
            </p:cNvPr>
            <p:cNvSpPr/>
            <p:nvPr/>
          </p:nvSpPr>
          <p:spPr>
            <a:xfrm rot="1861990">
              <a:off x="7323334" y="540974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2" name="TextBox 71">
              <a:hlinkClick r:id="rId13"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73" name="TextBox 72"/>
          <p:cNvSpPr txBox="1"/>
          <p:nvPr/>
        </p:nvSpPr>
        <p:spPr>
          <a:xfrm>
            <a:off x="971006" y="1864553"/>
            <a:ext cx="7696200" cy="4401205"/>
          </a:xfrm>
          <a:prstGeom prst="rect">
            <a:avLst/>
          </a:prstGeom>
          <a:noFill/>
        </p:spPr>
        <p:txBody>
          <a:bodyPr wrap="square" rtlCol="0">
            <a:spAutoFit/>
          </a:bodyPr>
          <a:lstStyle/>
          <a:p>
            <a:r>
              <a:rPr lang="en-US" sz="2800" b="1" dirty="0">
                <a:solidFill>
                  <a:srgbClr val="000000"/>
                </a:solidFill>
                <a:latin typeface="arial" panose="020B0604020202020204" pitchFamily="34" charset="0"/>
              </a:rPr>
              <a:t>Are foods derived from genetically modified crops nutritionally superior</a:t>
            </a:r>
            <a:r>
              <a:rPr lang="en-US" sz="2800" b="1" dirty="0" smtClean="0">
                <a:solidFill>
                  <a:srgbClr val="000000"/>
                </a:solidFill>
                <a:latin typeface="arial" panose="020B0604020202020204" pitchFamily="34" charset="0"/>
              </a:rPr>
              <a:t>?</a:t>
            </a:r>
          </a:p>
          <a:p>
            <a:endParaRPr lang="en-US" sz="2800" dirty="0" smtClean="0">
              <a:solidFill>
                <a:prstClr val="black"/>
              </a:solidFill>
            </a:endParaRPr>
          </a:p>
          <a:p>
            <a:pPr algn="ctr"/>
            <a:r>
              <a:rPr lang="en-US" sz="2800" dirty="0">
                <a:solidFill>
                  <a:srgbClr val="000000"/>
                </a:solidFill>
                <a:latin typeface="arial" panose="020B0604020202020204" pitchFamily="34" charset="0"/>
              </a:rPr>
              <a:t>They are neither better nor worse than foods from conventional crops. Most GM crops are now designed to reduce farmers' production costs. But scientists believe that in the future, it might be common to find foods engineered to provide essential vitamins or natural compounds to improve your health.</a:t>
            </a:r>
            <a:endParaRPr lang="en-US" dirty="0">
              <a:solidFill>
                <a:prstClr val="black"/>
              </a:solidFill>
            </a:endParaRPr>
          </a:p>
        </p:txBody>
      </p:sp>
      <p:pic>
        <p:nvPicPr>
          <p:cNvPr id="74" name="Picture 3" descr="EbD Logo"/>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
        <p:nvSpPr>
          <p:cNvPr id="69" name="Slide Number Placeholder 68"/>
          <p:cNvSpPr>
            <a:spLocks noGrp="1"/>
          </p:cNvSpPr>
          <p:nvPr>
            <p:ph type="sldNum" sz="quarter" idx="12"/>
          </p:nvPr>
        </p:nvSpPr>
        <p:spPr/>
        <p:txBody>
          <a:bodyPr/>
          <a:lstStyle/>
          <a:p>
            <a:fld id="{03C5FFFA-B8E4-4997-8D84-90F8A2BF0A00}"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5917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animEffect transition="in" filter="fade">
                                      <p:cBhvr>
                                        <p:cTn id="7" dur="500"/>
                                        <p:tgtEl>
                                          <p:spTgt spid="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
                                            <p:txEl>
                                              <p:pRg st="2" end="2"/>
                                            </p:txEl>
                                          </p:spTgt>
                                        </p:tgtEl>
                                        <p:attrNameLst>
                                          <p:attrName>style.visibility</p:attrName>
                                        </p:attrNameLst>
                                      </p:cBhvr>
                                      <p:to>
                                        <p:strVal val="visible"/>
                                      </p:to>
                                    </p:set>
                                    <p:animEffect transition="in" filter="fade">
                                      <p:cBhvr>
                                        <p:cTn id="12" dur="500"/>
                                        <p:tgtEl>
                                          <p:spTgt spid="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p:cNvPicPr>
            <a:picLocks noChangeAspect="1" noChangeArrowheads="1"/>
          </p:cNvPicPr>
          <p:nvPr/>
        </p:nvPicPr>
        <p:blipFill>
          <a:blip r:embed="rId2" cstate="print"/>
          <a:srcRect/>
          <a:stretch>
            <a:fillRect/>
          </a:stretch>
        </p:blipFill>
        <p:spPr bwMode="auto">
          <a:xfrm>
            <a:off x="0" y="0"/>
            <a:ext cx="9144000" cy="7160320"/>
          </a:xfrm>
          <a:prstGeom prst="rect">
            <a:avLst/>
          </a:prstGeom>
          <a:noFill/>
          <a:ln w="9525">
            <a:noFill/>
            <a:miter lim="800000"/>
            <a:headEnd/>
            <a:tailEnd/>
          </a:ln>
          <a:effectLst/>
        </p:spPr>
      </p:pic>
      <p:sp>
        <p:nvSpPr>
          <p:cNvPr id="50" name="Rectangle 49"/>
          <p:cNvSpPr/>
          <p:nvPr/>
        </p:nvSpPr>
        <p:spPr>
          <a:xfrm>
            <a:off x="0" y="3886200"/>
            <a:ext cx="9144000" cy="27432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ube 13"/>
          <p:cNvSpPr/>
          <p:nvPr/>
        </p:nvSpPr>
        <p:spPr>
          <a:xfrm>
            <a:off x="48006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ube 12"/>
          <p:cNvSpPr/>
          <p:nvPr/>
        </p:nvSpPr>
        <p:spPr>
          <a:xfrm>
            <a:off x="16764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ube 11"/>
          <p:cNvSpPr/>
          <p:nvPr/>
        </p:nvSpPr>
        <p:spPr>
          <a:xfrm>
            <a:off x="0" y="49530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ube 10"/>
          <p:cNvSpPr/>
          <p:nvPr/>
        </p:nvSpPr>
        <p:spPr>
          <a:xfrm>
            <a:off x="2514600" y="4876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ube 9"/>
          <p:cNvSpPr/>
          <p:nvPr/>
        </p:nvSpPr>
        <p:spPr>
          <a:xfrm>
            <a:off x="5181600" y="48006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p:cNvSpPr/>
          <p:nvPr/>
        </p:nvSpPr>
        <p:spPr>
          <a:xfrm>
            <a:off x="5486400" y="48768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C:\Users\Amy\AppData\Local\Microsoft\Windows\Temporary Internet Files\Low\Content.IE5\UYPGHII1\MC900441780[1].PNG"/>
          <p:cNvPicPr>
            <a:picLocks noChangeAspect="1" noChangeArrowheads="1"/>
          </p:cNvPicPr>
          <p:nvPr/>
        </p:nvPicPr>
        <p:blipFill>
          <a:blip r:embed="rId5" cstate="print"/>
          <a:srcRect b="32347"/>
          <a:stretch>
            <a:fillRect/>
          </a:stretch>
        </p:blipFill>
        <p:spPr bwMode="auto">
          <a:xfrm>
            <a:off x="5638800" y="3859143"/>
            <a:ext cx="2743200" cy="1855857"/>
          </a:xfrm>
          <a:prstGeom prst="rect">
            <a:avLst/>
          </a:prstGeom>
          <a:noFill/>
        </p:spPr>
      </p:pic>
      <p:pic>
        <p:nvPicPr>
          <p:cNvPr id="9" name="Picture 2" descr="C:\Users\Amy\AppData\Local\Microsoft\Windows\Temporary Internet Files\Low\Content.IE5\UYPGHII1\MC900441780[1].PNG"/>
          <p:cNvPicPr>
            <a:picLocks noChangeAspect="1" noChangeArrowheads="1"/>
          </p:cNvPicPr>
          <p:nvPr/>
        </p:nvPicPr>
        <p:blipFill>
          <a:blip r:embed="rId5" cstate="print"/>
          <a:srcRect b="28470"/>
          <a:stretch>
            <a:fillRect/>
          </a:stretch>
        </p:blipFill>
        <p:spPr bwMode="auto">
          <a:xfrm>
            <a:off x="5295651" y="3752794"/>
            <a:ext cx="2743200" cy="1962206"/>
          </a:xfrm>
          <a:prstGeom prst="rect">
            <a:avLst/>
          </a:prstGeom>
          <a:noFill/>
        </p:spPr>
      </p:pic>
      <p:sp>
        <p:nvSpPr>
          <p:cNvPr id="6" name="Trapezoid 5"/>
          <p:cNvSpPr/>
          <p:nvPr/>
        </p:nvSpPr>
        <p:spPr>
          <a:xfrm>
            <a:off x="8153400" y="0"/>
            <a:ext cx="9906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rot="21218024">
            <a:off x="49753" y="6129434"/>
            <a:ext cx="9359634" cy="1417891"/>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arallelogram 17"/>
          <p:cNvSpPr/>
          <p:nvPr/>
        </p:nvSpPr>
        <p:spPr>
          <a:xfrm>
            <a:off x="304800" y="50292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a:off x="2895600" y="4953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3"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4191000" y="4495800"/>
            <a:ext cx="1143000" cy="1143000"/>
          </a:xfrm>
          <a:prstGeom prst="rect">
            <a:avLst/>
          </a:prstGeom>
          <a:noFill/>
        </p:spPr>
      </p:pic>
      <p:sp>
        <p:nvSpPr>
          <p:cNvPr id="4" name="Trapezoid 3"/>
          <p:cNvSpPr/>
          <p:nvPr/>
        </p:nvSpPr>
        <p:spPr>
          <a:xfrm>
            <a:off x="0" y="0"/>
            <a:ext cx="8382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a:off x="2057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arallelogram 16"/>
          <p:cNvSpPr/>
          <p:nvPr/>
        </p:nvSpPr>
        <p:spPr>
          <a:xfrm>
            <a:off x="5105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3352800" y="4419600"/>
            <a:ext cx="1143000" cy="1143000"/>
          </a:xfrm>
          <a:prstGeom prst="rect">
            <a:avLst/>
          </a:prstGeom>
          <a:noFill/>
        </p:spPr>
      </p:pic>
      <p:pic>
        <p:nvPicPr>
          <p:cNvPr id="1027" name="Picture 3" descr="C:\Users\Amy\AppData\Local\Microsoft\Windows\Temporary Internet Files\Low\Content.IE5\641GM33J\MC900441781[1].PNG"/>
          <p:cNvPicPr>
            <a:picLocks noChangeAspect="1" noChangeArrowheads="1"/>
          </p:cNvPicPr>
          <p:nvPr/>
        </p:nvPicPr>
        <p:blipFill>
          <a:blip r:embed="rId6" cstate="print"/>
          <a:srcRect b="6667"/>
          <a:stretch>
            <a:fillRect/>
          </a:stretch>
        </p:blipFill>
        <p:spPr bwMode="auto">
          <a:xfrm>
            <a:off x="2819400" y="4724400"/>
            <a:ext cx="1143000" cy="10668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6" cstate="print"/>
          <a:srcRect b="33333"/>
          <a:stretch>
            <a:fillRect/>
          </a:stretch>
        </p:blipFill>
        <p:spPr bwMode="auto">
          <a:xfrm>
            <a:off x="3581400" y="5029200"/>
            <a:ext cx="1143000" cy="762000"/>
          </a:xfrm>
          <a:prstGeom prst="rect">
            <a:avLst/>
          </a:prstGeom>
          <a:noFill/>
        </p:spPr>
      </p:pic>
      <p:pic>
        <p:nvPicPr>
          <p:cNvPr id="1028" name="Picture 4" descr="C:\Users\Amy\AppData\Local\Microsoft\Windows\Temporary Internet Files\Low\Content.IE5\OIUQG9TT\MC900436903[1].PNG"/>
          <p:cNvPicPr>
            <a:picLocks noChangeAspect="1" noChangeArrowheads="1"/>
          </p:cNvPicPr>
          <p:nvPr/>
        </p:nvPicPr>
        <p:blipFill>
          <a:blip r:embed="rId7"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7"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evel 30"/>
          <p:cNvSpPr/>
          <p:nvPr/>
        </p:nvSpPr>
        <p:spPr>
          <a:xfrm>
            <a:off x="685800" y="457200"/>
            <a:ext cx="7696200" cy="990600"/>
          </a:xfrm>
          <a:prstGeom prst="bevel">
            <a:avLst/>
          </a:prstGeom>
          <a:blipFill>
            <a:blip r:embed="rId8"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685800" y="634425"/>
            <a:ext cx="7696200" cy="584775"/>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3200" b="1" spc="150" dirty="0" smtClean="0">
                <a:ln w="11430"/>
                <a:solidFill>
                  <a:srgbClr val="F8F8F8"/>
                </a:solidFill>
                <a:effectLst>
                  <a:outerShdw blurRad="25400" algn="tl" rotWithShape="0">
                    <a:srgbClr val="000000">
                      <a:alpha val="43000"/>
                    </a:srgbClr>
                  </a:outerShdw>
                </a:effectLst>
              </a:rPr>
              <a:t>Agriculture and Transportation Systems</a:t>
            </a:r>
            <a:endParaRPr lang="en-US" sz="3200" b="1" spc="150" dirty="0">
              <a:ln w="11430"/>
              <a:solidFill>
                <a:srgbClr val="F8F8F8"/>
              </a:solidFill>
              <a:effectLst>
                <a:outerShdw blurRad="25400" algn="tl" rotWithShape="0">
                  <a:srgbClr val="000000">
                    <a:alpha val="43000"/>
                  </a:srgbClr>
                </a:outerShdw>
              </a:effectLst>
            </a:endParaRPr>
          </a:p>
        </p:txBody>
      </p:sp>
      <p:pic>
        <p:nvPicPr>
          <p:cNvPr id="35"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667000" y="30480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2004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8956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733800" y="2971800"/>
            <a:ext cx="857250" cy="85725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429000" y="33528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9" cstate="print"/>
          <a:srcRect b="28889"/>
          <a:stretch>
            <a:fillRect/>
          </a:stretch>
        </p:blipFill>
        <p:spPr bwMode="auto">
          <a:xfrm>
            <a:off x="3124200" y="3657600"/>
            <a:ext cx="857250" cy="60960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286000" y="3276600"/>
            <a:ext cx="857250" cy="857250"/>
          </a:xfrm>
          <a:prstGeom prst="rect">
            <a:avLst/>
          </a:prstGeom>
          <a:noFill/>
        </p:spPr>
      </p:pic>
      <p:pic>
        <p:nvPicPr>
          <p:cNvPr id="1029"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590800" y="3581400"/>
            <a:ext cx="857250" cy="685800"/>
          </a:xfrm>
          <a:prstGeom prst="rect">
            <a:avLst/>
          </a:prstGeom>
          <a:noFill/>
        </p:spPr>
      </p:pic>
      <p:pic>
        <p:nvPicPr>
          <p:cNvPr id="1031"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5562600" y="22860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019800" y="22098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400800" y="2362200"/>
            <a:ext cx="1714500" cy="17145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0" cstate="print"/>
          <a:srcRect b="11111"/>
          <a:stretch>
            <a:fillRect/>
          </a:stretch>
        </p:blipFill>
        <p:spPr bwMode="auto">
          <a:xfrm>
            <a:off x="6172200" y="2743200"/>
            <a:ext cx="1714500" cy="15240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0" cstate="print"/>
          <a:srcRect b="24444"/>
          <a:stretch>
            <a:fillRect/>
          </a:stretch>
        </p:blipFill>
        <p:spPr bwMode="auto">
          <a:xfrm>
            <a:off x="5562600" y="2895600"/>
            <a:ext cx="1714500" cy="1295400"/>
          </a:xfrm>
          <a:prstGeom prst="rect">
            <a:avLst/>
          </a:prstGeom>
          <a:noFill/>
        </p:spPr>
      </p:pic>
      <p:pic>
        <p:nvPicPr>
          <p:cNvPr id="48" name="Picture 7" descr="C:\Users\Amy\AppData\Local\Microsoft\Windows\Temporary Internet Files\Low\Content.IE5\0VLC6IBN\MC900436334[1].PNG"/>
          <p:cNvPicPr>
            <a:picLocks noChangeAspect="1" noChangeArrowheads="1"/>
          </p:cNvPicPr>
          <p:nvPr/>
        </p:nvPicPr>
        <p:blipFill>
          <a:blip r:embed="rId10" cstate="print"/>
          <a:srcRect b="15556"/>
          <a:stretch>
            <a:fillRect/>
          </a:stretch>
        </p:blipFill>
        <p:spPr bwMode="auto">
          <a:xfrm>
            <a:off x="5029200" y="2819400"/>
            <a:ext cx="1714500" cy="1447800"/>
          </a:xfrm>
          <a:prstGeom prst="rect">
            <a:avLst/>
          </a:prstGeom>
          <a:noFill/>
        </p:spPr>
      </p:pic>
      <p:grpSp>
        <p:nvGrpSpPr>
          <p:cNvPr id="55" name="Group 54"/>
          <p:cNvGrpSpPr/>
          <p:nvPr/>
        </p:nvGrpSpPr>
        <p:grpSpPr>
          <a:xfrm>
            <a:off x="1651474" y="2362003"/>
            <a:ext cx="1981200" cy="1397681"/>
            <a:chOff x="1651474" y="2362003"/>
            <a:chExt cx="1981200" cy="1397681"/>
          </a:xfrm>
        </p:grpSpPr>
        <p:sp>
          <p:nvSpPr>
            <p:cNvPr id="52" name="Rectangle 51"/>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hlinkClick r:id="rId12" action="ppaction://hlinksldjump"/>
            </p:cNvPr>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Agriculture?</a:t>
              </a:r>
              <a:endParaRPr lang="en-US" dirty="0"/>
            </a:p>
          </p:txBody>
        </p:sp>
      </p:grpSp>
      <p:grpSp>
        <p:nvGrpSpPr>
          <p:cNvPr id="56" name="Group 55"/>
          <p:cNvGrpSpPr/>
          <p:nvPr/>
        </p:nvGrpSpPr>
        <p:grpSpPr>
          <a:xfrm rot="1123342">
            <a:off x="5353498" y="2109786"/>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a:hlinkClick r:id="rId13" action="ppaction://hlinksldjump"/>
            </p:cNvPr>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the </a:t>
              </a:r>
            </a:p>
            <a:p>
              <a:pPr algn="ctr"/>
              <a:r>
                <a:rPr lang="en-US" dirty="0" smtClean="0"/>
                <a:t>USDA?</a:t>
              </a:r>
              <a:endParaRPr lang="en-US" dirty="0"/>
            </a:p>
          </p:txBody>
        </p:sp>
      </p:grpSp>
      <p:grpSp>
        <p:nvGrpSpPr>
          <p:cNvPr id="60" name="Group 59"/>
          <p:cNvGrpSpPr/>
          <p:nvPr/>
        </p:nvGrpSpPr>
        <p:grpSpPr>
          <a:xfrm rot="1457951">
            <a:off x="199815" y="3546123"/>
            <a:ext cx="1981200" cy="1397681"/>
            <a:chOff x="1651474" y="2362003"/>
            <a:chExt cx="1981200" cy="1397681"/>
          </a:xfrm>
        </p:grpSpPr>
        <p:sp>
          <p:nvSpPr>
            <p:cNvPr id="61" name="Rectangle 60"/>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a:hlinkClick r:id="rId14" action="ppaction://hlinksldjump"/>
            </p:cNvPr>
            <p:cNvSpPr txBox="1"/>
            <p:nvPr/>
          </p:nvSpPr>
          <p:spPr>
            <a:xfrm rot="20466732">
              <a:off x="1651474" y="2479397"/>
              <a:ext cx="1981200" cy="646331"/>
            </a:xfrm>
            <a:prstGeom prst="rect">
              <a:avLst/>
            </a:prstGeom>
            <a:noFill/>
          </p:spPr>
          <p:txBody>
            <a:bodyPr wrap="square" rtlCol="0">
              <a:spAutoFit/>
            </a:bodyPr>
            <a:lstStyle/>
            <a:p>
              <a:pPr algn="ctr"/>
              <a:r>
                <a:rPr lang="en-US" dirty="0" smtClean="0"/>
                <a:t>Learn more about the Ag industry</a:t>
              </a:r>
              <a:endParaRPr lang="en-US" dirty="0"/>
            </a:p>
          </p:txBody>
        </p:sp>
      </p:grpSp>
      <p:grpSp>
        <p:nvGrpSpPr>
          <p:cNvPr id="64" name="Group 63"/>
          <p:cNvGrpSpPr/>
          <p:nvPr/>
        </p:nvGrpSpPr>
        <p:grpSpPr>
          <a:xfrm rot="2536561">
            <a:off x="3191369" y="3819060"/>
            <a:ext cx="1981200" cy="1418786"/>
            <a:chOff x="1651474" y="2340898"/>
            <a:chExt cx="1981200" cy="1418786"/>
          </a:xfrm>
        </p:grpSpPr>
        <p:sp>
          <p:nvSpPr>
            <p:cNvPr id="65" name="Rectangle 64"/>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a:hlinkClick r:id="rId15" action="ppaction://hlinksldjump"/>
            </p:cNvPr>
            <p:cNvSpPr txBox="1"/>
            <p:nvPr/>
          </p:nvSpPr>
          <p:spPr>
            <a:xfrm rot="20466732">
              <a:off x="1651474" y="2340898"/>
              <a:ext cx="1981200" cy="923330"/>
            </a:xfrm>
            <a:prstGeom prst="rect">
              <a:avLst/>
            </a:prstGeom>
            <a:noFill/>
          </p:spPr>
          <p:txBody>
            <a:bodyPr wrap="square" rtlCol="0">
              <a:spAutoFit/>
            </a:bodyPr>
            <a:lstStyle/>
            <a:p>
              <a:pPr algn="ctr"/>
              <a:r>
                <a:rPr lang="en-US" dirty="0" smtClean="0"/>
                <a:t>Transportation Systems in Agriculture</a:t>
              </a:r>
              <a:endParaRPr lang="en-US" dirty="0"/>
            </a:p>
          </p:txBody>
        </p:sp>
      </p:grpSp>
      <p:grpSp>
        <p:nvGrpSpPr>
          <p:cNvPr id="68" name="Group 67"/>
          <p:cNvGrpSpPr/>
          <p:nvPr/>
        </p:nvGrpSpPr>
        <p:grpSpPr>
          <a:xfrm rot="1139280">
            <a:off x="5583681" y="4094286"/>
            <a:ext cx="1981200" cy="1397681"/>
            <a:chOff x="1651475" y="2362003"/>
            <a:chExt cx="1981200" cy="1397681"/>
          </a:xfrm>
        </p:grpSpPr>
        <p:sp>
          <p:nvSpPr>
            <p:cNvPr id="69" name="Rectangle 68"/>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TextBox 70">
              <a:hlinkClick r:id="rId16" action="ppaction://hlinksldjump"/>
            </p:cNvPr>
            <p:cNvSpPr txBox="1"/>
            <p:nvPr/>
          </p:nvSpPr>
          <p:spPr>
            <a:xfrm rot="20466732">
              <a:off x="1651475" y="2617898"/>
              <a:ext cx="1981200" cy="369332"/>
            </a:xfrm>
            <a:prstGeom prst="rect">
              <a:avLst/>
            </a:prstGeom>
            <a:noFill/>
          </p:spPr>
          <p:txBody>
            <a:bodyPr wrap="square" rtlCol="0">
              <a:spAutoFit/>
            </a:bodyPr>
            <a:lstStyle/>
            <a:p>
              <a:pPr algn="ctr"/>
              <a:r>
                <a:rPr lang="en-US" dirty="0" smtClean="0"/>
                <a:t>Home</a:t>
              </a:r>
              <a:endParaRPr lang="en-US" dirty="0"/>
            </a:p>
          </p:txBody>
        </p:sp>
      </p:grpSp>
      <p:pic>
        <p:nvPicPr>
          <p:cNvPr id="72" name="Picture 3" descr="EbD Logo"/>
          <p:cNvPicPr>
            <a:picLocks noChangeAspect="1" noChangeArrowheads="1"/>
          </p:cNvPicPr>
          <p:nvPr/>
        </p:nvPicPr>
        <p:blipFill>
          <a:blip r:embed="rId17"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3"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Cube 4"/>
          <p:cNvSpPr/>
          <p:nvPr/>
        </p:nvSpPr>
        <p:spPr>
          <a:xfrm>
            <a:off x="48006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Cube 5"/>
          <p:cNvSpPr/>
          <p:nvPr/>
        </p:nvSpPr>
        <p:spPr>
          <a:xfrm>
            <a:off x="16764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Cube 6"/>
          <p:cNvSpPr/>
          <p:nvPr/>
        </p:nvSpPr>
        <p:spPr>
          <a:xfrm>
            <a:off x="0" y="49530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Cube 7"/>
          <p:cNvSpPr/>
          <p:nvPr/>
        </p:nvSpPr>
        <p:spPr>
          <a:xfrm>
            <a:off x="2514600" y="4876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Cube 8"/>
          <p:cNvSpPr/>
          <p:nvPr/>
        </p:nvSpPr>
        <p:spPr>
          <a:xfrm>
            <a:off x="5181600" y="48006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Parallelogram 9"/>
          <p:cNvSpPr/>
          <p:nvPr/>
        </p:nvSpPr>
        <p:spPr>
          <a:xfrm>
            <a:off x="5486400" y="48768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1" name="Picture 2" descr="C:\Users\Amy\AppData\Local\Microsoft\Windows\Temporary Internet Files\Low\Content.IE5\UYPGHII1\MC900441780[1].PNG"/>
          <p:cNvPicPr>
            <a:picLocks noChangeAspect="1" noChangeArrowheads="1"/>
          </p:cNvPicPr>
          <p:nvPr/>
        </p:nvPicPr>
        <p:blipFill>
          <a:blip r:embed="rId6"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6"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p:nvSpPr>
        <p:spPr>
          <a:xfrm rot="21218024">
            <a:off x="49753" y="6129434"/>
            <a:ext cx="9359634" cy="1417891"/>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Parallelogram 14"/>
          <p:cNvSpPr/>
          <p:nvPr/>
        </p:nvSpPr>
        <p:spPr>
          <a:xfrm>
            <a:off x="304800" y="50292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Parallelogram 15"/>
          <p:cNvSpPr/>
          <p:nvPr/>
        </p:nvSpPr>
        <p:spPr>
          <a:xfrm>
            <a:off x="2895600" y="4953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7"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Parallelogram 18"/>
          <p:cNvSpPr/>
          <p:nvPr/>
        </p:nvSpPr>
        <p:spPr>
          <a:xfrm>
            <a:off x="2057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Parallelogram 19"/>
          <p:cNvSpPr/>
          <p:nvPr/>
        </p:nvSpPr>
        <p:spPr>
          <a:xfrm>
            <a:off x="5105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1"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7"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7"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8"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8"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1" name="Bevel 30"/>
          <p:cNvSpPr/>
          <p:nvPr/>
        </p:nvSpPr>
        <p:spPr>
          <a:xfrm>
            <a:off x="685800" y="457200"/>
            <a:ext cx="7696200" cy="990600"/>
          </a:xfrm>
          <a:prstGeom prst="bevel">
            <a:avLst/>
          </a:prstGeom>
          <a:blipFill>
            <a:blip r:embed="rId9"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 name="TextBox 31"/>
          <p:cNvSpPr txBox="1"/>
          <p:nvPr/>
        </p:nvSpPr>
        <p:spPr>
          <a:xfrm>
            <a:off x="658586" y="485795"/>
            <a:ext cx="7696200" cy="523220"/>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2800" b="1" spc="150" dirty="0" smtClean="0">
                <a:ln w="11430"/>
                <a:solidFill>
                  <a:srgbClr val="F8F8F8"/>
                </a:solidFill>
                <a:effectLst>
                  <a:outerShdw blurRad="25400" algn="tl" rotWithShape="0">
                    <a:srgbClr val="000000">
                      <a:alpha val="43000"/>
                    </a:srgbClr>
                  </a:outerShdw>
                </a:effectLst>
              </a:rPr>
              <a:t>Test on GM (Genetically Modified) Food</a:t>
            </a:r>
            <a:endParaRPr lang="en-US" sz="28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10"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1"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1"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1"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0" name="Rectangle 49"/>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Agriculture?</a:t>
              </a:r>
              <a:endParaRPr lang="en-US" dirty="0">
                <a:solidFill>
                  <a:prstClr val="black"/>
                </a:solidFill>
              </a:endParaRPr>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4" name="Rectangle 53"/>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the </a:t>
              </a:r>
            </a:p>
            <a:p>
              <a:pPr algn="ctr"/>
              <a:r>
                <a:rPr lang="en-US" dirty="0" smtClean="0">
                  <a:solidFill>
                    <a:prstClr val="black"/>
                  </a:solidFill>
                </a:rPr>
                <a:t>USDA?</a:t>
              </a:r>
              <a:endParaRPr lang="en-US" dirty="0">
                <a:solidFill>
                  <a:prstClr val="black"/>
                </a:solidFill>
              </a:endParaRPr>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8" name="Rectangle 57"/>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Learn more about the Ag industry</a:t>
              </a:r>
              <a:endParaRPr lang="en-US" dirty="0">
                <a:solidFill>
                  <a:prstClr val="black"/>
                </a:solidFill>
              </a:endParaRPr>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2" name="Rectangle 61"/>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solidFill>
                    <a:prstClr val="black"/>
                  </a:solidFill>
                </a:rPr>
                <a:t>Transportation Systems in Agriculture</a:t>
              </a:r>
              <a:endParaRPr lang="en-US" dirty="0">
                <a:solidFill>
                  <a:prstClr val="black"/>
                </a:solidFill>
              </a:endParaRPr>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6" name="Rectangle 65"/>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64"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1" name="Rectangle 70">
              <a:hlinkClick r:id="rId13" action="ppaction://hlinksldjump"/>
            </p:cNvPr>
            <p:cNvSpPr/>
            <p:nvPr/>
          </p:nvSpPr>
          <p:spPr>
            <a:xfrm rot="1861990">
              <a:off x="7323334" y="540974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2" name="TextBox 71">
              <a:hlinkClick r:id="rId13"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73" name="TextBox 72"/>
          <p:cNvSpPr txBox="1"/>
          <p:nvPr/>
        </p:nvSpPr>
        <p:spPr>
          <a:xfrm>
            <a:off x="971006" y="1864553"/>
            <a:ext cx="7696200" cy="4524315"/>
          </a:xfrm>
          <a:prstGeom prst="rect">
            <a:avLst/>
          </a:prstGeom>
          <a:noFill/>
        </p:spPr>
        <p:txBody>
          <a:bodyPr wrap="square" rtlCol="0">
            <a:spAutoFit/>
          </a:bodyPr>
          <a:lstStyle/>
          <a:p>
            <a:r>
              <a:rPr lang="en-US" sz="2400" b="1" dirty="0">
                <a:solidFill>
                  <a:srgbClr val="000000"/>
                </a:solidFill>
                <a:latin typeface="arial" panose="020B0604020202020204" pitchFamily="34" charset="0"/>
              </a:rPr>
              <a:t>How long does it take to develop a new genetically modified crop</a:t>
            </a:r>
            <a:r>
              <a:rPr lang="en-US" sz="2400" b="1" dirty="0" smtClean="0">
                <a:solidFill>
                  <a:srgbClr val="000000"/>
                </a:solidFill>
                <a:latin typeface="arial" panose="020B0604020202020204" pitchFamily="34" charset="0"/>
              </a:rPr>
              <a:t>?</a:t>
            </a:r>
          </a:p>
          <a:p>
            <a:r>
              <a:rPr lang="en-US" sz="2400" dirty="0">
                <a:solidFill>
                  <a:srgbClr val="000000"/>
                </a:solidFill>
                <a:latin typeface="arial" panose="020B0604020202020204" pitchFamily="34" charset="0"/>
              </a:rPr>
              <a:t>Twenty years</a:t>
            </a:r>
            <a:r>
              <a:rPr lang="en-US" sz="2400" dirty="0" smtClean="0">
                <a:solidFill>
                  <a:srgbClr val="000000"/>
                </a:solidFill>
                <a:latin typeface="arial" panose="020B0604020202020204" pitchFamily="34" charset="0"/>
              </a:rPr>
              <a:t>.</a:t>
            </a:r>
          </a:p>
          <a:p>
            <a:r>
              <a:rPr lang="en-US" sz="2400" dirty="0">
                <a:solidFill>
                  <a:srgbClr val="000000"/>
                </a:solidFill>
                <a:latin typeface="arial" panose="020B0604020202020204" pitchFamily="34" charset="0"/>
              </a:rPr>
              <a:t>Ten </a:t>
            </a:r>
            <a:r>
              <a:rPr lang="en-US" sz="2400" dirty="0" smtClean="0">
                <a:solidFill>
                  <a:srgbClr val="000000"/>
                </a:solidFill>
                <a:latin typeface="arial" panose="020B0604020202020204" pitchFamily="34" charset="0"/>
              </a:rPr>
              <a:t>years</a:t>
            </a:r>
          </a:p>
          <a:p>
            <a:r>
              <a:rPr lang="en-US" sz="2400" dirty="0">
                <a:solidFill>
                  <a:srgbClr val="000000"/>
                </a:solidFill>
                <a:latin typeface="arial" panose="020B0604020202020204" pitchFamily="34" charset="0"/>
              </a:rPr>
              <a:t>Five </a:t>
            </a:r>
            <a:r>
              <a:rPr lang="en-US" sz="2400" dirty="0" smtClean="0">
                <a:solidFill>
                  <a:srgbClr val="000000"/>
                </a:solidFill>
                <a:latin typeface="arial" panose="020B0604020202020204" pitchFamily="34" charset="0"/>
              </a:rPr>
              <a:t>years</a:t>
            </a:r>
          </a:p>
          <a:p>
            <a:r>
              <a:rPr lang="en-US" sz="2400" dirty="0">
                <a:solidFill>
                  <a:srgbClr val="000000"/>
                </a:solidFill>
                <a:latin typeface="arial" panose="020B0604020202020204" pitchFamily="34" charset="0"/>
              </a:rPr>
              <a:t>One </a:t>
            </a:r>
            <a:r>
              <a:rPr lang="en-US" sz="2400" dirty="0" smtClean="0">
                <a:solidFill>
                  <a:srgbClr val="000000"/>
                </a:solidFill>
                <a:latin typeface="arial" panose="020B0604020202020204" pitchFamily="34" charset="0"/>
              </a:rPr>
              <a:t>year</a:t>
            </a:r>
          </a:p>
          <a:p>
            <a:r>
              <a:rPr lang="en-US" sz="2400" dirty="0">
                <a:solidFill>
                  <a:srgbClr val="000000"/>
                </a:solidFill>
                <a:latin typeface="arial" panose="020B0604020202020204" pitchFamily="34" charset="0"/>
              </a:rPr>
              <a:t>Six months.</a:t>
            </a:r>
            <a:r>
              <a:rPr lang="en-US" sz="2400" dirty="0" smtClean="0">
                <a:solidFill>
                  <a:prstClr val="black"/>
                </a:solidFill>
              </a:rPr>
              <a:t/>
            </a:r>
            <a:br>
              <a:rPr lang="en-US" sz="2400" dirty="0" smtClean="0">
                <a:solidFill>
                  <a:prstClr val="black"/>
                </a:solidFill>
              </a:rPr>
            </a:br>
            <a:endParaRPr lang="en-US" sz="2400" dirty="0" smtClean="0">
              <a:solidFill>
                <a:prstClr val="black"/>
              </a:solidFill>
            </a:endParaRPr>
          </a:p>
          <a:p>
            <a:pPr algn="ctr"/>
            <a:r>
              <a:rPr lang="en-US" sz="2400" b="1" dirty="0" smtClean="0">
                <a:solidFill>
                  <a:prstClr val="black"/>
                </a:solidFill>
              </a:rPr>
              <a:t>Correct answer: </a:t>
            </a:r>
            <a:r>
              <a:rPr lang="en-US" sz="2400" b="1" dirty="0">
                <a:solidFill>
                  <a:srgbClr val="000000"/>
                </a:solidFill>
                <a:latin typeface="arial" panose="020B0604020202020204" pitchFamily="34" charset="0"/>
              </a:rPr>
              <a:t> Ten years.</a:t>
            </a:r>
            <a:r>
              <a:rPr lang="en-US" sz="2400" dirty="0">
                <a:solidFill>
                  <a:srgbClr val="000000"/>
                </a:solidFill>
                <a:latin typeface="arial" panose="020B0604020202020204" pitchFamily="34" charset="0"/>
              </a:rPr>
              <a:t> Scientists have to test the genes for several years to see how they work. Then the crops are evaluated under different environments for several years, just as conventional crops are.</a:t>
            </a:r>
            <a:endParaRPr lang="en-US" sz="2400" dirty="0">
              <a:solidFill>
                <a:prstClr val="black"/>
              </a:solidFill>
            </a:endParaRPr>
          </a:p>
        </p:txBody>
      </p:sp>
      <p:pic>
        <p:nvPicPr>
          <p:cNvPr id="74" name="Picture 3" descr="EbD Logo"/>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
        <p:nvSpPr>
          <p:cNvPr id="69" name="Slide Number Placeholder 68"/>
          <p:cNvSpPr>
            <a:spLocks noGrp="1"/>
          </p:cNvSpPr>
          <p:nvPr>
            <p:ph type="sldNum" sz="quarter" idx="12"/>
          </p:nvPr>
        </p:nvSpPr>
        <p:spPr/>
        <p:txBody>
          <a:bodyPr/>
          <a:lstStyle/>
          <a:p>
            <a:fld id="{03C5FFFA-B8E4-4997-8D84-90F8A2BF0A00}"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163785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animEffect transition="in" filter="fade">
                                      <p:cBhvr>
                                        <p:cTn id="7" dur="500"/>
                                        <p:tgtEl>
                                          <p:spTgt spid="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
                                            <p:txEl>
                                              <p:pRg st="1" end="1"/>
                                            </p:txEl>
                                          </p:spTgt>
                                        </p:tgtEl>
                                        <p:attrNameLst>
                                          <p:attrName>style.visibility</p:attrName>
                                        </p:attrNameLst>
                                      </p:cBhvr>
                                      <p:to>
                                        <p:strVal val="visible"/>
                                      </p:to>
                                    </p:set>
                                    <p:animEffect transition="in" filter="fade">
                                      <p:cBhvr>
                                        <p:cTn id="12" dur="500"/>
                                        <p:tgtEl>
                                          <p:spTgt spid="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3">
                                            <p:txEl>
                                              <p:pRg st="2" end="2"/>
                                            </p:txEl>
                                          </p:spTgt>
                                        </p:tgtEl>
                                        <p:attrNameLst>
                                          <p:attrName>style.visibility</p:attrName>
                                        </p:attrNameLst>
                                      </p:cBhvr>
                                      <p:to>
                                        <p:strVal val="visible"/>
                                      </p:to>
                                    </p:set>
                                    <p:animEffect transition="in" filter="fade">
                                      <p:cBhvr>
                                        <p:cTn id="17" dur="500"/>
                                        <p:tgtEl>
                                          <p:spTgt spid="7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3">
                                            <p:txEl>
                                              <p:pRg st="3" end="3"/>
                                            </p:txEl>
                                          </p:spTgt>
                                        </p:tgtEl>
                                        <p:attrNameLst>
                                          <p:attrName>style.visibility</p:attrName>
                                        </p:attrNameLst>
                                      </p:cBhvr>
                                      <p:to>
                                        <p:strVal val="visible"/>
                                      </p:to>
                                    </p:set>
                                    <p:animEffect transition="in" filter="fade">
                                      <p:cBhvr>
                                        <p:cTn id="22" dur="500"/>
                                        <p:tgtEl>
                                          <p:spTgt spid="7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3">
                                            <p:txEl>
                                              <p:pRg st="4" end="4"/>
                                            </p:txEl>
                                          </p:spTgt>
                                        </p:tgtEl>
                                        <p:attrNameLst>
                                          <p:attrName>style.visibility</p:attrName>
                                        </p:attrNameLst>
                                      </p:cBhvr>
                                      <p:to>
                                        <p:strVal val="visible"/>
                                      </p:to>
                                    </p:set>
                                    <p:animEffect transition="in" filter="fade">
                                      <p:cBhvr>
                                        <p:cTn id="27" dur="500"/>
                                        <p:tgtEl>
                                          <p:spTgt spid="7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3">
                                            <p:txEl>
                                              <p:pRg st="5" end="5"/>
                                            </p:txEl>
                                          </p:spTgt>
                                        </p:tgtEl>
                                        <p:attrNameLst>
                                          <p:attrName>style.visibility</p:attrName>
                                        </p:attrNameLst>
                                      </p:cBhvr>
                                      <p:to>
                                        <p:strVal val="visible"/>
                                      </p:to>
                                    </p:set>
                                    <p:animEffect transition="in" filter="fade">
                                      <p:cBhvr>
                                        <p:cTn id="32" dur="500"/>
                                        <p:tgtEl>
                                          <p:spTgt spid="7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3">
                                            <p:txEl>
                                              <p:pRg st="6" end="6"/>
                                            </p:txEl>
                                          </p:spTgt>
                                        </p:tgtEl>
                                        <p:attrNameLst>
                                          <p:attrName>style.visibility</p:attrName>
                                        </p:attrNameLst>
                                      </p:cBhvr>
                                      <p:to>
                                        <p:strVal val="visible"/>
                                      </p:to>
                                    </p:set>
                                    <p:animEffect transition="in" filter="fade">
                                      <p:cBhvr>
                                        <p:cTn id="37" dur="500"/>
                                        <p:tgtEl>
                                          <p:spTgt spid="7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3"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Cube 4"/>
          <p:cNvSpPr/>
          <p:nvPr/>
        </p:nvSpPr>
        <p:spPr>
          <a:xfrm>
            <a:off x="48006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Cube 5"/>
          <p:cNvSpPr/>
          <p:nvPr/>
        </p:nvSpPr>
        <p:spPr>
          <a:xfrm>
            <a:off x="16764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Cube 6"/>
          <p:cNvSpPr/>
          <p:nvPr/>
        </p:nvSpPr>
        <p:spPr>
          <a:xfrm>
            <a:off x="0" y="49530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Cube 7"/>
          <p:cNvSpPr/>
          <p:nvPr/>
        </p:nvSpPr>
        <p:spPr>
          <a:xfrm>
            <a:off x="2514600" y="4876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Cube 8"/>
          <p:cNvSpPr/>
          <p:nvPr/>
        </p:nvSpPr>
        <p:spPr>
          <a:xfrm>
            <a:off x="5181600" y="48006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Parallelogram 9"/>
          <p:cNvSpPr/>
          <p:nvPr/>
        </p:nvSpPr>
        <p:spPr>
          <a:xfrm>
            <a:off x="5486400" y="48768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1" name="Picture 2" descr="C:\Users\Amy\AppData\Local\Microsoft\Windows\Temporary Internet Files\Low\Content.IE5\UYPGHII1\MC900441780[1].PNG"/>
          <p:cNvPicPr>
            <a:picLocks noChangeAspect="1" noChangeArrowheads="1"/>
          </p:cNvPicPr>
          <p:nvPr/>
        </p:nvPicPr>
        <p:blipFill>
          <a:blip r:embed="rId6"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6"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p:nvSpPr>
        <p:spPr>
          <a:xfrm rot="21218024">
            <a:off x="49753" y="6129434"/>
            <a:ext cx="9359634" cy="1417891"/>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Parallelogram 14"/>
          <p:cNvSpPr/>
          <p:nvPr/>
        </p:nvSpPr>
        <p:spPr>
          <a:xfrm>
            <a:off x="304800" y="50292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Parallelogram 15"/>
          <p:cNvSpPr/>
          <p:nvPr/>
        </p:nvSpPr>
        <p:spPr>
          <a:xfrm>
            <a:off x="2895600" y="4953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7"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Parallelogram 18"/>
          <p:cNvSpPr/>
          <p:nvPr/>
        </p:nvSpPr>
        <p:spPr>
          <a:xfrm>
            <a:off x="2057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Parallelogram 19"/>
          <p:cNvSpPr/>
          <p:nvPr/>
        </p:nvSpPr>
        <p:spPr>
          <a:xfrm>
            <a:off x="5105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1"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7"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7"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8"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8"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1" name="Bevel 30"/>
          <p:cNvSpPr/>
          <p:nvPr/>
        </p:nvSpPr>
        <p:spPr>
          <a:xfrm>
            <a:off x="685800" y="457200"/>
            <a:ext cx="7696200" cy="990600"/>
          </a:xfrm>
          <a:prstGeom prst="bevel">
            <a:avLst/>
          </a:prstGeom>
          <a:blipFill>
            <a:blip r:embed="rId9"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 name="TextBox 31"/>
          <p:cNvSpPr txBox="1"/>
          <p:nvPr/>
        </p:nvSpPr>
        <p:spPr>
          <a:xfrm>
            <a:off x="658586" y="485795"/>
            <a:ext cx="7696200" cy="523220"/>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2800" b="1" spc="150" dirty="0" smtClean="0">
                <a:ln w="11430"/>
                <a:solidFill>
                  <a:srgbClr val="F8F8F8"/>
                </a:solidFill>
                <a:effectLst>
                  <a:outerShdw blurRad="25400" algn="tl" rotWithShape="0">
                    <a:srgbClr val="000000">
                      <a:alpha val="43000"/>
                    </a:srgbClr>
                  </a:outerShdw>
                </a:effectLst>
              </a:rPr>
              <a:t>Test on GM (Genetically Modified) Food</a:t>
            </a:r>
            <a:endParaRPr lang="en-US" sz="28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10"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1"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1"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1"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0" name="Rectangle 49"/>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Agriculture?</a:t>
              </a:r>
              <a:endParaRPr lang="en-US" dirty="0">
                <a:solidFill>
                  <a:prstClr val="black"/>
                </a:solidFill>
              </a:endParaRPr>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4" name="Rectangle 53"/>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the </a:t>
              </a:r>
            </a:p>
            <a:p>
              <a:pPr algn="ctr"/>
              <a:r>
                <a:rPr lang="en-US" dirty="0" smtClean="0">
                  <a:solidFill>
                    <a:prstClr val="black"/>
                  </a:solidFill>
                </a:rPr>
                <a:t>USDA?</a:t>
              </a:r>
              <a:endParaRPr lang="en-US" dirty="0">
                <a:solidFill>
                  <a:prstClr val="black"/>
                </a:solidFill>
              </a:endParaRPr>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8" name="Rectangle 57"/>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Learn more about the Ag industry</a:t>
              </a:r>
              <a:endParaRPr lang="en-US" dirty="0">
                <a:solidFill>
                  <a:prstClr val="black"/>
                </a:solidFill>
              </a:endParaRPr>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2" name="Rectangle 61"/>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solidFill>
                    <a:prstClr val="black"/>
                  </a:solidFill>
                </a:rPr>
                <a:t>Transportation Systems in Agriculture</a:t>
              </a:r>
              <a:endParaRPr lang="en-US" dirty="0">
                <a:solidFill>
                  <a:prstClr val="black"/>
                </a:solidFill>
              </a:endParaRPr>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6" name="Rectangle 65"/>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64"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1" name="Rectangle 70">
              <a:hlinkClick r:id="rId13" action="ppaction://hlinksldjump"/>
            </p:cNvPr>
            <p:cNvSpPr/>
            <p:nvPr/>
          </p:nvSpPr>
          <p:spPr>
            <a:xfrm rot="1861990">
              <a:off x="7323334" y="540974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2" name="TextBox 71">
              <a:hlinkClick r:id="rId13"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73" name="TextBox 72"/>
          <p:cNvSpPr txBox="1"/>
          <p:nvPr/>
        </p:nvSpPr>
        <p:spPr>
          <a:xfrm>
            <a:off x="971006" y="1864553"/>
            <a:ext cx="7696200" cy="4893647"/>
          </a:xfrm>
          <a:prstGeom prst="rect">
            <a:avLst/>
          </a:prstGeom>
          <a:noFill/>
        </p:spPr>
        <p:txBody>
          <a:bodyPr wrap="square" rtlCol="0">
            <a:spAutoFit/>
          </a:bodyPr>
          <a:lstStyle/>
          <a:p>
            <a:r>
              <a:rPr lang="en-US" sz="2400" b="1" dirty="0">
                <a:solidFill>
                  <a:srgbClr val="000000"/>
                </a:solidFill>
                <a:latin typeface="arial" panose="020B0604020202020204" pitchFamily="34" charset="0"/>
              </a:rPr>
              <a:t>The GM corn called </a:t>
            </a:r>
            <a:r>
              <a:rPr lang="en-US" sz="2400" b="1" dirty="0" err="1">
                <a:solidFill>
                  <a:srgbClr val="000000"/>
                </a:solidFill>
                <a:latin typeface="arial" panose="020B0604020202020204" pitchFamily="34" charset="0"/>
              </a:rPr>
              <a:t>Bt</a:t>
            </a:r>
            <a:r>
              <a:rPr lang="en-US" sz="2400" b="1" dirty="0">
                <a:solidFill>
                  <a:srgbClr val="000000"/>
                </a:solidFill>
                <a:latin typeface="arial" panose="020B0604020202020204" pitchFamily="34" charset="0"/>
              </a:rPr>
              <a:t> corn produces toxins that kill the European corn borer and its relatives. Can these insects develop resistance to the toxins produced in </a:t>
            </a:r>
            <a:r>
              <a:rPr lang="en-US" sz="2400" b="1" dirty="0" err="1">
                <a:solidFill>
                  <a:srgbClr val="000000"/>
                </a:solidFill>
                <a:latin typeface="arial" panose="020B0604020202020204" pitchFamily="34" charset="0"/>
              </a:rPr>
              <a:t>Bt</a:t>
            </a:r>
            <a:r>
              <a:rPr lang="en-US" sz="2400" b="1" dirty="0">
                <a:solidFill>
                  <a:srgbClr val="000000"/>
                </a:solidFill>
                <a:latin typeface="arial" panose="020B0604020202020204" pitchFamily="34" charset="0"/>
              </a:rPr>
              <a:t> corn?</a:t>
            </a:r>
            <a:r>
              <a:rPr lang="en-US" sz="2400" dirty="0" smtClean="0">
                <a:solidFill>
                  <a:prstClr val="black"/>
                </a:solidFill>
              </a:rPr>
              <a:t/>
            </a:r>
            <a:br>
              <a:rPr lang="en-US" sz="2400" dirty="0" smtClean="0">
                <a:solidFill>
                  <a:prstClr val="black"/>
                </a:solidFill>
              </a:rPr>
            </a:br>
            <a:endParaRPr lang="en-US" sz="2400" dirty="0" smtClean="0">
              <a:solidFill>
                <a:prstClr val="black"/>
              </a:solidFill>
            </a:endParaRPr>
          </a:p>
          <a:p>
            <a:pPr algn="ctr"/>
            <a:r>
              <a:rPr lang="en-US" sz="2400" b="1" dirty="0" smtClean="0">
                <a:solidFill>
                  <a:prstClr val="black"/>
                </a:solidFill>
              </a:rPr>
              <a:t>Correct answer</a:t>
            </a:r>
            <a:r>
              <a:rPr lang="en-US" sz="2400" b="1" dirty="0" smtClean="0">
                <a:solidFill>
                  <a:prstClr val="black"/>
                </a:solidFill>
              </a:rPr>
              <a:t>:</a:t>
            </a:r>
            <a:r>
              <a:rPr lang="en-US" sz="2400" dirty="0">
                <a:solidFill>
                  <a:srgbClr val="000000"/>
                </a:solidFill>
                <a:latin typeface="arial" panose="020B0604020202020204" pitchFamily="34" charset="0"/>
              </a:rPr>
              <a:t> It is almost certain that insects will develop resistance to </a:t>
            </a:r>
            <a:r>
              <a:rPr lang="en-US" sz="2400" dirty="0" err="1">
                <a:solidFill>
                  <a:srgbClr val="000000"/>
                </a:solidFill>
                <a:latin typeface="arial" panose="020B0604020202020204" pitchFamily="34" charset="0"/>
              </a:rPr>
              <a:t>Bt</a:t>
            </a:r>
            <a:r>
              <a:rPr lang="en-US" sz="2400" dirty="0">
                <a:solidFill>
                  <a:srgbClr val="000000"/>
                </a:solidFill>
                <a:latin typeface="arial" panose="020B0604020202020204" pitchFamily="34" charset="0"/>
              </a:rPr>
              <a:t> corn. Resistance has already been demonstrated in the laboratory and observed in the field. Farmers plant refuges of conventional crops and take other measures to slow down the development of resistance in insects. Nobody knows when, but resistance will eventually develop. This is a big ecological experiment that's going on.</a:t>
            </a:r>
            <a:endParaRPr lang="en-US" sz="2400" dirty="0">
              <a:solidFill>
                <a:prstClr val="black"/>
              </a:solidFill>
            </a:endParaRPr>
          </a:p>
        </p:txBody>
      </p:sp>
      <p:pic>
        <p:nvPicPr>
          <p:cNvPr id="74" name="Picture 3" descr="EbD Logo"/>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
        <p:nvSpPr>
          <p:cNvPr id="69" name="Slide Number Placeholder 68"/>
          <p:cNvSpPr>
            <a:spLocks noGrp="1"/>
          </p:cNvSpPr>
          <p:nvPr>
            <p:ph type="sldNum" sz="quarter" idx="12"/>
          </p:nvPr>
        </p:nvSpPr>
        <p:spPr/>
        <p:txBody>
          <a:bodyPr/>
          <a:lstStyle/>
          <a:p>
            <a:fld id="{03C5FFFA-B8E4-4997-8D84-90F8A2BF0A00}"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104370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animEffect transition="in" filter="fade">
                                      <p:cBhvr>
                                        <p:cTn id="7" dur="500"/>
                                        <p:tgtEl>
                                          <p:spTgt spid="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
                                            <p:txEl>
                                              <p:pRg st="1" end="1"/>
                                            </p:txEl>
                                          </p:spTgt>
                                        </p:tgtEl>
                                        <p:attrNameLst>
                                          <p:attrName>style.visibility</p:attrName>
                                        </p:attrNameLst>
                                      </p:cBhvr>
                                      <p:to>
                                        <p:strVal val="visible"/>
                                      </p:to>
                                    </p:set>
                                    <p:animEffect transition="in" filter="fade">
                                      <p:cBhvr>
                                        <p:cTn id="12" dur="500"/>
                                        <p:tgtEl>
                                          <p:spTgt spid="7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3"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Cube 4"/>
          <p:cNvSpPr/>
          <p:nvPr/>
        </p:nvSpPr>
        <p:spPr>
          <a:xfrm>
            <a:off x="48006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Cube 5"/>
          <p:cNvSpPr/>
          <p:nvPr/>
        </p:nvSpPr>
        <p:spPr>
          <a:xfrm>
            <a:off x="16764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Cube 6"/>
          <p:cNvSpPr/>
          <p:nvPr/>
        </p:nvSpPr>
        <p:spPr>
          <a:xfrm>
            <a:off x="0" y="49530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Cube 7"/>
          <p:cNvSpPr/>
          <p:nvPr/>
        </p:nvSpPr>
        <p:spPr>
          <a:xfrm>
            <a:off x="2514600" y="4876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Cube 8"/>
          <p:cNvSpPr/>
          <p:nvPr/>
        </p:nvSpPr>
        <p:spPr>
          <a:xfrm>
            <a:off x="5181600" y="48006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Parallelogram 9"/>
          <p:cNvSpPr/>
          <p:nvPr/>
        </p:nvSpPr>
        <p:spPr>
          <a:xfrm>
            <a:off x="5486400" y="48768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1" name="Picture 2" descr="C:\Users\Amy\AppData\Local\Microsoft\Windows\Temporary Internet Files\Low\Content.IE5\UYPGHII1\MC900441780[1].PNG"/>
          <p:cNvPicPr>
            <a:picLocks noChangeAspect="1" noChangeArrowheads="1"/>
          </p:cNvPicPr>
          <p:nvPr/>
        </p:nvPicPr>
        <p:blipFill>
          <a:blip r:embed="rId6"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6"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p:nvSpPr>
        <p:spPr>
          <a:xfrm rot="21218024">
            <a:off x="49753" y="6129434"/>
            <a:ext cx="9359634" cy="1417891"/>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Parallelogram 14"/>
          <p:cNvSpPr/>
          <p:nvPr/>
        </p:nvSpPr>
        <p:spPr>
          <a:xfrm>
            <a:off x="304800" y="50292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Parallelogram 15"/>
          <p:cNvSpPr/>
          <p:nvPr/>
        </p:nvSpPr>
        <p:spPr>
          <a:xfrm>
            <a:off x="2895600" y="4953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7"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Parallelogram 18"/>
          <p:cNvSpPr/>
          <p:nvPr/>
        </p:nvSpPr>
        <p:spPr>
          <a:xfrm>
            <a:off x="2057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Parallelogram 19"/>
          <p:cNvSpPr/>
          <p:nvPr/>
        </p:nvSpPr>
        <p:spPr>
          <a:xfrm>
            <a:off x="5105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1"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7"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7"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8"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8"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1" name="Bevel 30"/>
          <p:cNvSpPr/>
          <p:nvPr/>
        </p:nvSpPr>
        <p:spPr>
          <a:xfrm>
            <a:off x="685800" y="457200"/>
            <a:ext cx="7696200" cy="990600"/>
          </a:xfrm>
          <a:prstGeom prst="bevel">
            <a:avLst/>
          </a:prstGeom>
          <a:blipFill>
            <a:blip r:embed="rId9"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 name="TextBox 31"/>
          <p:cNvSpPr txBox="1"/>
          <p:nvPr/>
        </p:nvSpPr>
        <p:spPr>
          <a:xfrm>
            <a:off x="658586" y="485795"/>
            <a:ext cx="7696200" cy="523220"/>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2800" b="1" spc="150" dirty="0" smtClean="0">
                <a:ln w="11430"/>
                <a:solidFill>
                  <a:srgbClr val="F8F8F8"/>
                </a:solidFill>
                <a:effectLst>
                  <a:outerShdw blurRad="25400" algn="tl" rotWithShape="0">
                    <a:srgbClr val="000000">
                      <a:alpha val="43000"/>
                    </a:srgbClr>
                  </a:outerShdw>
                </a:effectLst>
              </a:rPr>
              <a:t>Test on GM (Genetically Modified) Food</a:t>
            </a:r>
            <a:endParaRPr lang="en-US" sz="28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10"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1"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1"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1"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0" name="Rectangle 49"/>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Agriculture?</a:t>
              </a:r>
              <a:endParaRPr lang="en-US" dirty="0">
                <a:solidFill>
                  <a:prstClr val="black"/>
                </a:solidFill>
              </a:endParaRPr>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4" name="Rectangle 53"/>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the </a:t>
              </a:r>
            </a:p>
            <a:p>
              <a:pPr algn="ctr"/>
              <a:r>
                <a:rPr lang="en-US" dirty="0" smtClean="0">
                  <a:solidFill>
                    <a:prstClr val="black"/>
                  </a:solidFill>
                </a:rPr>
                <a:t>USDA?</a:t>
              </a:r>
              <a:endParaRPr lang="en-US" dirty="0">
                <a:solidFill>
                  <a:prstClr val="black"/>
                </a:solidFill>
              </a:endParaRPr>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8" name="Rectangle 57"/>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Learn more about the Ag industry</a:t>
              </a:r>
              <a:endParaRPr lang="en-US" dirty="0">
                <a:solidFill>
                  <a:prstClr val="black"/>
                </a:solidFill>
              </a:endParaRPr>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2" name="Rectangle 61"/>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solidFill>
                    <a:prstClr val="black"/>
                  </a:solidFill>
                </a:rPr>
                <a:t>Transportation Systems in Agriculture</a:t>
              </a:r>
              <a:endParaRPr lang="en-US" dirty="0">
                <a:solidFill>
                  <a:prstClr val="black"/>
                </a:solidFill>
              </a:endParaRPr>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6" name="Rectangle 65"/>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64"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1" name="Rectangle 70">
              <a:hlinkClick r:id="rId13" action="ppaction://hlinksldjump"/>
            </p:cNvPr>
            <p:cNvSpPr/>
            <p:nvPr/>
          </p:nvSpPr>
          <p:spPr>
            <a:xfrm rot="1861990">
              <a:off x="7323334" y="540974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2" name="TextBox 71">
              <a:hlinkClick r:id="rId13"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73" name="TextBox 72"/>
          <p:cNvSpPr txBox="1"/>
          <p:nvPr/>
        </p:nvSpPr>
        <p:spPr>
          <a:xfrm>
            <a:off x="971006" y="1864553"/>
            <a:ext cx="7696200" cy="4524315"/>
          </a:xfrm>
          <a:prstGeom prst="rect">
            <a:avLst/>
          </a:prstGeom>
          <a:noFill/>
        </p:spPr>
        <p:txBody>
          <a:bodyPr wrap="square" rtlCol="0">
            <a:spAutoFit/>
          </a:bodyPr>
          <a:lstStyle/>
          <a:p>
            <a:r>
              <a:rPr lang="en-US" sz="2400" b="1" dirty="0" smtClean="0">
                <a:solidFill>
                  <a:srgbClr val="000000"/>
                </a:solidFill>
                <a:latin typeface="arial" panose="020B0604020202020204" pitchFamily="34" charset="0"/>
              </a:rPr>
              <a:t>Can </a:t>
            </a:r>
            <a:r>
              <a:rPr lang="en-US" sz="2400" b="1" dirty="0">
                <a:solidFill>
                  <a:srgbClr val="000000"/>
                </a:solidFill>
                <a:latin typeface="arial" panose="020B0604020202020204" pitchFamily="34" charset="0"/>
              </a:rPr>
              <a:t>genes escape from genetically modified crops and jump to other </a:t>
            </a:r>
            <a:r>
              <a:rPr lang="en-US" sz="2400" b="1" dirty="0" err="1">
                <a:solidFill>
                  <a:srgbClr val="000000"/>
                </a:solidFill>
                <a:latin typeface="arial" panose="020B0604020202020204" pitchFamily="34" charset="0"/>
              </a:rPr>
              <a:t>plants?</a:t>
            </a:r>
            <a:r>
              <a:rPr lang="en-US" sz="2400" b="1" dirty="0" err="1" smtClean="0">
                <a:solidFill>
                  <a:prstClr val="black"/>
                </a:solidFill>
              </a:rPr>
              <a:t>en</a:t>
            </a:r>
            <a:r>
              <a:rPr lang="en-US" sz="2400" b="1" dirty="0" smtClean="0">
                <a:solidFill>
                  <a:prstClr val="black"/>
                </a:solidFill>
              </a:rPr>
              <a:t> </a:t>
            </a:r>
            <a:r>
              <a:rPr lang="en-US" sz="2400" b="1" dirty="0" smtClean="0">
                <a:solidFill>
                  <a:prstClr val="black"/>
                </a:solidFill>
              </a:rPr>
              <a:t>was the first genetically modified plant produced in a laboratory?</a:t>
            </a:r>
          </a:p>
          <a:p>
            <a:endParaRPr lang="en-US" sz="2400" dirty="0" smtClean="0">
              <a:solidFill>
                <a:prstClr val="black"/>
              </a:solidFill>
            </a:endParaRPr>
          </a:p>
          <a:p>
            <a:pPr algn="ctr"/>
            <a:r>
              <a:rPr lang="en-US" sz="2400" b="1" dirty="0" smtClean="0">
                <a:solidFill>
                  <a:prstClr val="black"/>
                </a:solidFill>
              </a:rPr>
              <a:t>Correct answer: </a:t>
            </a:r>
            <a:r>
              <a:rPr lang="en-US" sz="2400" b="1" dirty="0" smtClean="0">
                <a:solidFill>
                  <a:srgbClr val="000000"/>
                </a:solidFill>
                <a:latin typeface="arial" panose="020B0604020202020204" pitchFamily="34" charset="0"/>
              </a:rPr>
              <a:t>Yes</a:t>
            </a:r>
            <a:r>
              <a:rPr lang="en-US" sz="2400" b="1" dirty="0">
                <a:solidFill>
                  <a:srgbClr val="000000"/>
                </a:solidFill>
                <a:latin typeface="arial" panose="020B0604020202020204" pitchFamily="34" charset="0"/>
              </a:rPr>
              <a:t>, and often do.</a:t>
            </a:r>
            <a:r>
              <a:rPr lang="en-US" sz="2400" dirty="0">
                <a:solidFill>
                  <a:srgbClr val="000000"/>
                </a:solidFill>
                <a:latin typeface="arial" panose="020B0604020202020204" pitchFamily="34" charset="0"/>
              </a:rPr>
              <a:t> If crops are able to breed with wild relatives, the new genes will be spread to those wild plants. For example, sorghum can breed with the common weeds </a:t>
            </a:r>
            <a:r>
              <a:rPr lang="en-US" sz="2400" dirty="0" err="1">
                <a:solidFill>
                  <a:srgbClr val="000000"/>
                </a:solidFill>
                <a:latin typeface="arial" panose="020B0604020202020204" pitchFamily="34" charset="0"/>
              </a:rPr>
              <a:t>johnsongrass</a:t>
            </a:r>
            <a:r>
              <a:rPr lang="en-US" sz="2400" dirty="0">
                <a:solidFill>
                  <a:srgbClr val="000000"/>
                </a:solidFill>
                <a:latin typeface="arial" panose="020B0604020202020204" pitchFamily="34" charset="0"/>
              </a:rPr>
              <a:t> and </a:t>
            </a:r>
            <a:r>
              <a:rPr lang="en-US" sz="2400" dirty="0" err="1">
                <a:solidFill>
                  <a:srgbClr val="000000"/>
                </a:solidFill>
                <a:latin typeface="arial" panose="020B0604020202020204" pitchFamily="34" charset="0"/>
              </a:rPr>
              <a:t>shattercane</a:t>
            </a:r>
            <a:r>
              <a:rPr lang="en-US" sz="2400" dirty="0">
                <a:solidFill>
                  <a:srgbClr val="000000"/>
                </a:solidFill>
                <a:latin typeface="arial" panose="020B0604020202020204" pitchFamily="34" charset="0"/>
              </a:rPr>
              <a:t>, and canola can breed with wild mustard plants. So if you made Roundup-ready sorghum (a GM form of sorghum) you'd quickly end up with Roundup-ready </a:t>
            </a:r>
            <a:r>
              <a:rPr lang="en-US" sz="2400" dirty="0" err="1">
                <a:solidFill>
                  <a:srgbClr val="000000"/>
                </a:solidFill>
                <a:latin typeface="arial" panose="020B0604020202020204" pitchFamily="34" charset="0"/>
              </a:rPr>
              <a:t>shattercane</a:t>
            </a:r>
            <a:r>
              <a:rPr lang="en-US" sz="2400" dirty="0">
                <a:solidFill>
                  <a:srgbClr val="000000"/>
                </a:solidFill>
                <a:latin typeface="arial" panose="020B0604020202020204" pitchFamily="34" charset="0"/>
              </a:rPr>
              <a:t>.</a:t>
            </a:r>
            <a:endParaRPr lang="en-US" sz="2400" dirty="0">
              <a:solidFill>
                <a:prstClr val="black"/>
              </a:solidFill>
            </a:endParaRPr>
          </a:p>
        </p:txBody>
      </p:sp>
      <p:pic>
        <p:nvPicPr>
          <p:cNvPr id="74" name="Picture 3" descr="EbD Logo"/>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
        <p:nvSpPr>
          <p:cNvPr id="69" name="Slide Number Placeholder 68"/>
          <p:cNvSpPr>
            <a:spLocks noGrp="1"/>
          </p:cNvSpPr>
          <p:nvPr>
            <p:ph type="sldNum" sz="quarter" idx="12"/>
          </p:nvPr>
        </p:nvSpPr>
        <p:spPr/>
        <p:txBody>
          <a:bodyPr/>
          <a:lstStyle/>
          <a:p>
            <a:fld id="{03C5FFFA-B8E4-4997-8D84-90F8A2BF0A00}"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335236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animEffect transition="in" filter="fade">
                                      <p:cBhvr>
                                        <p:cTn id="7" dur="500"/>
                                        <p:tgtEl>
                                          <p:spTgt spid="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
                                            <p:txEl>
                                              <p:pRg st="2" end="2"/>
                                            </p:txEl>
                                          </p:spTgt>
                                        </p:tgtEl>
                                        <p:attrNameLst>
                                          <p:attrName>style.visibility</p:attrName>
                                        </p:attrNameLst>
                                      </p:cBhvr>
                                      <p:to>
                                        <p:strVal val="visible"/>
                                      </p:to>
                                    </p:set>
                                    <p:animEffect transition="in" filter="fade">
                                      <p:cBhvr>
                                        <p:cTn id="12" dur="500"/>
                                        <p:tgtEl>
                                          <p:spTgt spid="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3"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Cube 4"/>
          <p:cNvSpPr/>
          <p:nvPr/>
        </p:nvSpPr>
        <p:spPr>
          <a:xfrm>
            <a:off x="48006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Cube 5"/>
          <p:cNvSpPr/>
          <p:nvPr/>
        </p:nvSpPr>
        <p:spPr>
          <a:xfrm>
            <a:off x="16764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Cube 6"/>
          <p:cNvSpPr/>
          <p:nvPr/>
        </p:nvSpPr>
        <p:spPr>
          <a:xfrm>
            <a:off x="0" y="49530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Cube 7"/>
          <p:cNvSpPr/>
          <p:nvPr/>
        </p:nvSpPr>
        <p:spPr>
          <a:xfrm>
            <a:off x="2514600" y="4876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Cube 8"/>
          <p:cNvSpPr/>
          <p:nvPr/>
        </p:nvSpPr>
        <p:spPr>
          <a:xfrm>
            <a:off x="5181600" y="48006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Parallelogram 9"/>
          <p:cNvSpPr/>
          <p:nvPr/>
        </p:nvSpPr>
        <p:spPr>
          <a:xfrm>
            <a:off x="5486400" y="48768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1" name="Picture 2" descr="C:\Users\Amy\AppData\Local\Microsoft\Windows\Temporary Internet Files\Low\Content.IE5\UYPGHII1\MC900441780[1].PNG"/>
          <p:cNvPicPr>
            <a:picLocks noChangeAspect="1" noChangeArrowheads="1"/>
          </p:cNvPicPr>
          <p:nvPr/>
        </p:nvPicPr>
        <p:blipFill>
          <a:blip r:embed="rId6"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6"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p:nvSpPr>
        <p:spPr>
          <a:xfrm rot="21218024">
            <a:off x="49753" y="6129434"/>
            <a:ext cx="9359634" cy="1417891"/>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Parallelogram 14"/>
          <p:cNvSpPr/>
          <p:nvPr/>
        </p:nvSpPr>
        <p:spPr>
          <a:xfrm>
            <a:off x="304800" y="50292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Parallelogram 15"/>
          <p:cNvSpPr/>
          <p:nvPr/>
        </p:nvSpPr>
        <p:spPr>
          <a:xfrm>
            <a:off x="2895600" y="4953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7"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Parallelogram 18"/>
          <p:cNvSpPr/>
          <p:nvPr/>
        </p:nvSpPr>
        <p:spPr>
          <a:xfrm>
            <a:off x="2057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Parallelogram 19"/>
          <p:cNvSpPr/>
          <p:nvPr/>
        </p:nvSpPr>
        <p:spPr>
          <a:xfrm>
            <a:off x="5105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1"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7"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7"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8"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8"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1" name="Bevel 30"/>
          <p:cNvSpPr/>
          <p:nvPr/>
        </p:nvSpPr>
        <p:spPr>
          <a:xfrm>
            <a:off x="685800" y="457200"/>
            <a:ext cx="7696200" cy="990600"/>
          </a:xfrm>
          <a:prstGeom prst="bevel">
            <a:avLst/>
          </a:prstGeom>
          <a:blipFill>
            <a:blip r:embed="rId9"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 name="TextBox 31"/>
          <p:cNvSpPr txBox="1"/>
          <p:nvPr/>
        </p:nvSpPr>
        <p:spPr>
          <a:xfrm>
            <a:off x="658586" y="485795"/>
            <a:ext cx="7696200" cy="523220"/>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2800" b="1" spc="150" dirty="0" smtClean="0">
                <a:ln w="11430"/>
                <a:solidFill>
                  <a:srgbClr val="F8F8F8"/>
                </a:solidFill>
                <a:effectLst>
                  <a:outerShdw blurRad="25400" algn="tl" rotWithShape="0">
                    <a:srgbClr val="000000">
                      <a:alpha val="43000"/>
                    </a:srgbClr>
                  </a:outerShdw>
                </a:effectLst>
              </a:rPr>
              <a:t>Test on GM (Genetically Modified) Food</a:t>
            </a:r>
            <a:endParaRPr lang="en-US" sz="28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10"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1"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1"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1"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0" name="Rectangle 49"/>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Agriculture?</a:t>
              </a:r>
              <a:endParaRPr lang="en-US" dirty="0">
                <a:solidFill>
                  <a:prstClr val="black"/>
                </a:solidFill>
              </a:endParaRPr>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4" name="Rectangle 53"/>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the </a:t>
              </a:r>
            </a:p>
            <a:p>
              <a:pPr algn="ctr"/>
              <a:r>
                <a:rPr lang="en-US" dirty="0" smtClean="0">
                  <a:solidFill>
                    <a:prstClr val="black"/>
                  </a:solidFill>
                </a:rPr>
                <a:t>USDA?</a:t>
              </a:r>
              <a:endParaRPr lang="en-US" dirty="0">
                <a:solidFill>
                  <a:prstClr val="black"/>
                </a:solidFill>
              </a:endParaRPr>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8" name="Rectangle 57"/>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Learn more about the Ag industry</a:t>
              </a:r>
              <a:endParaRPr lang="en-US" dirty="0">
                <a:solidFill>
                  <a:prstClr val="black"/>
                </a:solidFill>
              </a:endParaRPr>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2" name="Rectangle 61"/>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solidFill>
                    <a:prstClr val="black"/>
                  </a:solidFill>
                </a:rPr>
                <a:t>Transportation Systems in Agriculture</a:t>
              </a:r>
              <a:endParaRPr lang="en-US" dirty="0">
                <a:solidFill>
                  <a:prstClr val="black"/>
                </a:solidFill>
              </a:endParaRPr>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6" name="Rectangle 65"/>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64"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1" name="Rectangle 70">
              <a:hlinkClick r:id="rId13" action="ppaction://hlinksldjump"/>
            </p:cNvPr>
            <p:cNvSpPr/>
            <p:nvPr/>
          </p:nvSpPr>
          <p:spPr>
            <a:xfrm rot="1861990">
              <a:off x="7323334" y="540974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2" name="TextBox 71">
              <a:hlinkClick r:id="rId13"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73" name="TextBox 72"/>
          <p:cNvSpPr txBox="1"/>
          <p:nvPr/>
        </p:nvSpPr>
        <p:spPr>
          <a:xfrm>
            <a:off x="971006" y="1864553"/>
            <a:ext cx="7696200" cy="4401205"/>
          </a:xfrm>
          <a:prstGeom prst="rect">
            <a:avLst/>
          </a:prstGeom>
          <a:noFill/>
        </p:spPr>
        <p:txBody>
          <a:bodyPr wrap="square" rtlCol="0">
            <a:spAutoFit/>
          </a:bodyPr>
          <a:lstStyle/>
          <a:p>
            <a:r>
              <a:rPr lang="en-US" sz="2000" b="1" dirty="0">
                <a:solidFill>
                  <a:srgbClr val="000000"/>
                </a:solidFill>
                <a:latin typeface="arial" panose="020B0604020202020204" pitchFamily="34" charset="0"/>
              </a:rPr>
              <a:t>Can scientists predict with certainty where an inserted gene will go on a plant chromosome?</a:t>
            </a:r>
            <a:r>
              <a:rPr lang="en-US" sz="2000" dirty="0" smtClean="0">
                <a:solidFill>
                  <a:prstClr val="black"/>
                </a:solidFill>
              </a:rPr>
              <a:t/>
            </a:r>
            <a:br>
              <a:rPr lang="en-US" sz="2000" dirty="0" smtClean="0">
                <a:solidFill>
                  <a:prstClr val="black"/>
                </a:solidFill>
              </a:rPr>
            </a:br>
            <a:endParaRPr lang="en-US" sz="2000" dirty="0" smtClean="0">
              <a:solidFill>
                <a:prstClr val="black"/>
              </a:solidFill>
            </a:endParaRPr>
          </a:p>
          <a:p>
            <a:r>
              <a:rPr lang="en-US" sz="2000" b="1" dirty="0" smtClean="0">
                <a:solidFill>
                  <a:prstClr val="black"/>
                </a:solidFill>
              </a:rPr>
              <a:t>Correct answer: </a:t>
            </a:r>
            <a:r>
              <a:rPr lang="en-US" sz="2000" b="1" dirty="0">
                <a:solidFill>
                  <a:srgbClr val="000000"/>
                </a:solidFill>
                <a:latin typeface="arial" panose="020B0604020202020204" pitchFamily="34" charset="0"/>
              </a:rPr>
              <a:t>It's a shot in the dark.</a:t>
            </a:r>
            <a:r>
              <a:rPr lang="en-US" sz="2000" dirty="0">
                <a:solidFill>
                  <a:srgbClr val="000000"/>
                </a:solidFill>
                <a:latin typeface="arial" panose="020B0604020202020204" pitchFamily="34" charset="0"/>
              </a:rPr>
              <a:t> In some cases, a literal shot. For the most part, genes are moved into plants in one of two ways: using bacteria as carriers, or using air guns that shoot the genetic material into the cells. Just a few years ago scientists used .22 caliber blank cartridges to shoot the genes into the cells, labeling the tool a "gene gun." Once the genetic material is in the cells, the plants incorporate the DNA into their own </a:t>
            </a:r>
            <a:r>
              <a:rPr lang="en-US" sz="2000" dirty="0" smtClean="0">
                <a:solidFill>
                  <a:srgbClr val="000000"/>
                </a:solidFill>
                <a:latin typeface="arial" panose="020B0604020202020204" pitchFamily="34" charset="0"/>
              </a:rPr>
              <a:t>chromosomes. Scientists </a:t>
            </a:r>
            <a:r>
              <a:rPr lang="en-US" sz="2000" dirty="0">
                <a:solidFill>
                  <a:srgbClr val="000000"/>
                </a:solidFill>
                <a:latin typeface="arial" panose="020B0604020202020204" pitchFamily="34" charset="0"/>
              </a:rPr>
              <a:t>have no control over where the genes might go in the plant cells. That's why researchers must germinate, grow and test hundreds or thousands of plants to find the ones where the introduced genes work properly and produce the desired traits</a:t>
            </a:r>
            <a:r>
              <a:rPr lang="en-US" sz="2000" dirty="0" smtClean="0">
                <a:solidFill>
                  <a:srgbClr val="000000"/>
                </a:solidFill>
                <a:latin typeface="arial" panose="020B0604020202020204" pitchFamily="34" charset="0"/>
              </a:rPr>
              <a:t>.</a:t>
            </a:r>
            <a:endParaRPr lang="en-US" sz="2000" dirty="0">
              <a:solidFill>
                <a:srgbClr val="000000"/>
              </a:solidFill>
              <a:latin typeface="arial" panose="020B0604020202020204" pitchFamily="34" charset="0"/>
            </a:endParaRPr>
          </a:p>
        </p:txBody>
      </p:sp>
      <p:pic>
        <p:nvPicPr>
          <p:cNvPr id="74" name="Picture 3" descr="EbD Logo"/>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
        <p:nvSpPr>
          <p:cNvPr id="69" name="Slide Number Placeholder 68"/>
          <p:cNvSpPr>
            <a:spLocks noGrp="1"/>
          </p:cNvSpPr>
          <p:nvPr>
            <p:ph type="sldNum" sz="quarter" idx="12"/>
          </p:nvPr>
        </p:nvSpPr>
        <p:spPr/>
        <p:txBody>
          <a:bodyPr/>
          <a:lstStyle/>
          <a:p>
            <a:fld id="{03C5FFFA-B8E4-4997-8D84-90F8A2BF0A00}"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2751990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animEffect transition="in" filter="fade">
                                      <p:cBhvr>
                                        <p:cTn id="7" dur="500"/>
                                        <p:tgtEl>
                                          <p:spTgt spid="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
                                            <p:txEl>
                                              <p:pRg st="1" end="1"/>
                                            </p:txEl>
                                          </p:spTgt>
                                        </p:tgtEl>
                                        <p:attrNameLst>
                                          <p:attrName>style.visibility</p:attrName>
                                        </p:attrNameLst>
                                      </p:cBhvr>
                                      <p:to>
                                        <p:strVal val="visible"/>
                                      </p:to>
                                    </p:set>
                                    <p:animEffect transition="in" filter="fade">
                                      <p:cBhvr>
                                        <p:cTn id="12" dur="500"/>
                                        <p:tgtEl>
                                          <p:spTgt spid="7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3"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Cube 4"/>
          <p:cNvSpPr/>
          <p:nvPr/>
        </p:nvSpPr>
        <p:spPr>
          <a:xfrm>
            <a:off x="48006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Cube 5"/>
          <p:cNvSpPr/>
          <p:nvPr/>
        </p:nvSpPr>
        <p:spPr>
          <a:xfrm>
            <a:off x="1676400" y="3352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Cube 6"/>
          <p:cNvSpPr/>
          <p:nvPr/>
        </p:nvSpPr>
        <p:spPr>
          <a:xfrm>
            <a:off x="0" y="49530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Cube 7"/>
          <p:cNvSpPr/>
          <p:nvPr/>
        </p:nvSpPr>
        <p:spPr>
          <a:xfrm>
            <a:off x="2514600" y="48768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Cube 8"/>
          <p:cNvSpPr/>
          <p:nvPr/>
        </p:nvSpPr>
        <p:spPr>
          <a:xfrm>
            <a:off x="5181600" y="4800600"/>
            <a:ext cx="3352800" cy="1600200"/>
          </a:xfrm>
          <a:prstGeom prst="cube">
            <a:avLst>
              <a:gd name="adj" fmla="val 64919"/>
            </a:avLst>
          </a:prstGeom>
          <a:blipFill>
            <a:blip r:embed="rId5"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Parallelogram 9"/>
          <p:cNvSpPr/>
          <p:nvPr/>
        </p:nvSpPr>
        <p:spPr>
          <a:xfrm>
            <a:off x="5486400" y="48768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1" name="Picture 2" descr="C:\Users\Amy\AppData\Local\Microsoft\Windows\Temporary Internet Files\Low\Content.IE5\UYPGHII1\MC900441780[1].PNG"/>
          <p:cNvPicPr>
            <a:picLocks noChangeAspect="1" noChangeArrowheads="1"/>
          </p:cNvPicPr>
          <p:nvPr/>
        </p:nvPicPr>
        <p:blipFill>
          <a:blip r:embed="rId6"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6"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p:nvSpPr>
        <p:spPr>
          <a:xfrm rot="21218024">
            <a:off x="49753" y="6129434"/>
            <a:ext cx="9359634" cy="1417891"/>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Parallelogram 14"/>
          <p:cNvSpPr/>
          <p:nvPr/>
        </p:nvSpPr>
        <p:spPr>
          <a:xfrm>
            <a:off x="304800" y="50292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Parallelogram 15"/>
          <p:cNvSpPr/>
          <p:nvPr/>
        </p:nvSpPr>
        <p:spPr>
          <a:xfrm>
            <a:off x="2895600" y="4953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7"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4"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Parallelogram 18"/>
          <p:cNvSpPr/>
          <p:nvPr/>
        </p:nvSpPr>
        <p:spPr>
          <a:xfrm>
            <a:off x="2057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Parallelogram 19"/>
          <p:cNvSpPr/>
          <p:nvPr/>
        </p:nvSpPr>
        <p:spPr>
          <a:xfrm>
            <a:off x="5105400" y="3429000"/>
            <a:ext cx="2667000" cy="838200"/>
          </a:xfrm>
          <a:prstGeom prst="parallelogram">
            <a:avLst>
              <a:gd name="adj" fmla="val 100659"/>
            </a:avLst>
          </a:prstGeom>
          <a:blipFill>
            <a:blip r:embed="rId5"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1" name="Picture 3" descr="C:\Users\Amy\AppData\Local\Microsoft\Windows\Temporary Internet Files\Low\Content.IE5\641GM33J\MC900441781[1].PNG"/>
          <p:cNvPicPr>
            <a:picLocks noChangeAspect="1" noChangeArrowheads="1"/>
          </p:cNvPicPr>
          <p:nvPr/>
        </p:nvPicPr>
        <p:blipFill>
          <a:blip r:embed="rId7"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7"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7"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8"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8"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1" name="Bevel 30"/>
          <p:cNvSpPr/>
          <p:nvPr/>
        </p:nvSpPr>
        <p:spPr>
          <a:xfrm>
            <a:off x="685800" y="457200"/>
            <a:ext cx="7696200" cy="990600"/>
          </a:xfrm>
          <a:prstGeom prst="bevel">
            <a:avLst/>
          </a:prstGeom>
          <a:blipFill>
            <a:blip r:embed="rId9"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 name="TextBox 31"/>
          <p:cNvSpPr txBox="1"/>
          <p:nvPr/>
        </p:nvSpPr>
        <p:spPr>
          <a:xfrm>
            <a:off x="658586" y="485795"/>
            <a:ext cx="7696200" cy="1015663"/>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6000" b="1" spc="150" dirty="0" smtClean="0">
                <a:ln w="11430"/>
                <a:solidFill>
                  <a:srgbClr val="F8F8F8"/>
                </a:solidFill>
                <a:effectLst>
                  <a:outerShdw blurRad="25400" algn="tl" rotWithShape="0">
                    <a:srgbClr val="000000">
                      <a:alpha val="43000"/>
                    </a:srgbClr>
                  </a:outerShdw>
                </a:effectLst>
              </a:rPr>
              <a:t>The End</a:t>
            </a:r>
            <a:endParaRPr lang="en-US" sz="60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10"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10"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10"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1"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1"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1"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1"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0" name="Rectangle 49"/>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Agriculture?</a:t>
              </a:r>
              <a:endParaRPr lang="en-US" dirty="0">
                <a:solidFill>
                  <a:prstClr val="black"/>
                </a:solidFill>
              </a:endParaRPr>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4" name="Rectangle 53"/>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What is the </a:t>
              </a:r>
            </a:p>
            <a:p>
              <a:pPr algn="ctr"/>
              <a:r>
                <a:rPr lang="en-US" dirty="0" smtClean="0">
                  <a:solidFill>
                    <a:prstClr val="black"/>
                  </a:solidFill>
                </a:rPr>
                <a:t>USDA?</a:t>
              </a:r>
              <a:endParaRPr lang="en-US" dirty="0">
                <a:solidFill>
                  <a:prstClr val="black"/>
                </a:solidFill>
              </a:endParaRPr>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8" name="Rectangle 57"/>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solidFill>
                    <a:prstClr val="black"/>
                  </a:solidFill>
                </a:rPr>
                <a:t>Learn more about the Ag industry</a:t>
              </a:r>
              <a:endParaRPr lang="en-US" dirty="0">
                <a:solidFill>
                  <a:prstClr val="black"/>
                </a:solidFill>
              </a:endParaRPr>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2" name="Rectangle 61"/>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solidFill>
                    <a:prstClr val="black"/>
                  </a:solidFill>
                </a:rPr>
                <a:t>Transportation Systems in Agriculture</a:t>
              </a:r>
              <a:endParaRPr lang="en-US" dirty="0">
                <a:solidFill>
                  <a:prstClr val="black"/>
                </a:solidFill>
              </a:endParaRPr>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6" name="Rectangle 65"/>
            <p:cNvSpPr/>
            <p:nvPr/>
          </p:nvSpPr>
          <p:spPr>
            <a:xfrm rot="20454785">
              <a:off x="1771878" y="236200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64"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1" name="Rectangle 70">
              <a:hlinkClick r:id="rId13" action="ppaction://hlinksldjump"/>
            </p:cNvPr>
            <p:cNvSpPr/>
            <p:nvPr/>
          </p:nvSpPr>
          <p:spPr>
            <a:xfrm rot="1861990">
              <a:off x="7323334" y="5409743"/>
              <a:ext cx="1718658" cy="872903"/>
            </a:xfrm>
            <a:prstGeom prst="rect">
              <a:avLst/>
            </a:prstGeom>
            <a:blipFill>
              <a:blip r:embed="rId12"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2" name="TextBox 71">
              <a:hlinkClick r:id="rId13"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solidFill>
                    <a:prstClr val="black"/>
                  </a:solidFill>
                </a:rPr>
                <a:t>Home</a:t>
              </a:r>
              <a:endParaRPr lang="en-US" dirty="0">
                <a:solidFill>
                  <a:prstClr val="black"/>
                </a:solidFill>
              </a:endParaRPr>
            </a:p>
          </p:txBody>
        </p:sp>
      </p:grpSp>
      <p:sp>
        <p:nvSpPr>
          <p:cNvPr id="73" name="TextBox 72"/>
          <p:cNvSpPr txBox="1"/>
          <p:nvPr/>
        </p:nvSpPr>
        <p:spPr>
          <a:xfrm>
            <a:off x="723900" y="3071673"/>
            <a:ext cx="7696200" cy="1600438"/>
          </a:xfrm>
          <a:prstGeom prst="rect">
            <a:avLst/>
          </a:prstGeom>
          <a:noFill/>
        </p:spPr>
        <p:txBody>
          <a:bodyPr wrap="square" rtlCol="0">
            <a:spAutoFit/>
          </a:bodyPr>
          <a:lstStyle/>
          <a:p>
            <a:pPr algn="ctr"/>
            <a:r>
              <a:rPr lang="en-US" sz="8000" b="1" dirty="0" smtClean="0">
                <a:solidFill>
                  <a:prstClr val="black"/>
                </a:solidFill>
              </a:rPr>
              <a:t>The End</a:t>
            </a:r>
            <a:endParaRPr lang="en-US" sz="8000" dirty="0" smtClean="0">
              <a:solidFill>
                <a:prstClr val="black"/>
              </a:solidFill>
            </a:endParaRPr>
          </a:p>
          <a:p>
            <a:endParaRPr lang="en-US" dirty="0">
              <a:solidFill>
                <a:prstClr val="black"/>
              </a:solidFill>
            </a:endParaRPr>
          </a:p>
        </p:txBody>
      </p:sp>
      <p:pic>
        <p:nvPicPr>
          <p:cNvPr id="74" name="Picture 3" descr="EbD Logo"/>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
        <p:nvSpPr>
          <p:cNvPr id="69" name="Slide Number Placeholder 68"/>
          <p:cNvSpPr>
            <a:spLocks noGrp="1"/>
          </p:cNvSpPr>
          <p:nvPr>
            <p:ph type="sldNum" sz="quarter" idx="12"/>
          </p:nvPr>
        </p:nvSpPr>
        <p:spPr/>
        <p:txBody>
          <a:bodyPr/>
          <a:lstStyle/>
          <a:p>
            <a:fld id="{03C5FFFA-B8E4-4997-8D84-90F8A2BF0A00}"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9899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3"/>
                                        </p:tgtEl>
                                        <p:attrNameLst>
                                          <p:attrName>style.visibility</p:attrName>
                                        </p:attrNameLst>
                                      </p:cBhvr>
                                      <p:to>
                                        <p:strVal val="visible"/>
                                      </p:to>
                                    </p:set>
                                    <p:animEffect transition="in" filter="fade">
                                      <p:cBhvr>
                                        <p:cTn id="12"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7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2"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ube 4"/>
          <p:cNvSpPr/>
          <p:nvPr/>
        </p:nvSpPr>
        <p:spPr>
          <a:xfrm>
            <a:off x="48006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ube 5"/>
          <p:cNvSpPr/>
          <p:nvPr/>
        </p:nvSpPr>
        <p:spPr>
          <a:xfrm>
            <a:off x="16764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ube 6"/>
          <p:cNvSpPr/>
          <p:nvPr/>
        </p:nvSpPr>
        <p:spPr>
          <a:xfrm>
            <a:off x="0" y="49530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be 7"/>
          <p:cNvSpPr/>
          <p:nvPr/>
        </p:nvSpPr>
        <p:spPr>
          <a:xfrm>
            <a:off x="2514600" y="4876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ube 8"/>
          <p:cNvSpPr/>
          <p:nvPr/>
        </p:nvSpPr>
        <p:spPr>
          <a:xfrm>
            <a:off x="5181600" y="48006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a:off x="5486400" y="48768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2" descr="C:\Users\Amy\AppData\Local\Microsoft\Windows\Temporary Internet Files\Low\Content.IE5\UYPGHII1\MC900441780[1].PNG"/>
          <p:cNvPicPr>
            <a:picLocks noChangeAspect="1" noChangeArrowheads="1"/>
          </p:cNvPicPr>
          <p:nvPr/>
        </p:nvPicPr>
        <p:blipFill>
          <a:blip r:embed="rId5"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5"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218024">
            <a:off x="49753" y="6129434"/>
            <a:ext cx="9359634" cy="1417891"/>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p:cNvSpPr/>
          <p:nvPr/>
        </p:nvSpPr>
        <p:spPr>
          <a:xfrm>
            <a:off x="304800" y="50292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a:off x="2895600" y="4953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a:off x="2057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p:cNvSpPr/>
          <p:nvPr/>
        </p:nvSpPr>
        <p:spPr>
          <a:xfrm>
            <a:off x="5105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6"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6"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7"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7"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evel 30"/>
          <p:cNvSpPr/>
          <p:nvPr/>
        </p:nvSpPr>
        <p:spPr>
          <a:xfrm>
            <a:off x="685800" y="457200"/>
            <a:ext cx="7696200" cy="990600"/>
          </a:xfrm>
          <a:prstGeom prst="bevel">
            <a:avLst/>
          </a:prstGeom>
          <a:blipFill>
            <a:blip r:embed="rId8"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685800" y="634425"/>
            <a:ext cx="7696200" cy="584775"/>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3200" b="1" spc="150" dirty="0" smtClean="0">
                <a:ln w="11430"/>
                <a:solidFill>
                  <a:srgbClr val="F8F8F8"/>
                </a:solidFill>
                <a:effectLst>
                  <a:outerShdw blurRad="25400" algn="tl" rotWithShape="0">
                    <a:srgbClr val="000000">
                      <a:alpha val="43000"/>
                    </a:srgbClr>
                  </a:outerShdw>
                </a:effectLst>
              </a:rPr>
              <a:t>The Unit Big Idea</a:t>
            </a:r>
          </a:p>
        </p:txBody>
      </p:sp>
      <p:pic>
        <p:nvPicPr>
          <p:cNvPr id="33"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9"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0"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0"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0"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Agriculture?</a:t>
              </a:r>
              <a:endParaRPr lang="en-US" dirty="0"/>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the </a:t>
              </a:r>
            </a:p>
            <a:p>
              <a:pPr algn="ctr"/>
              <a:r>
                <a:rPr lang="en-US" dirty="0" smtClean="0"/>
                <a:t>USDA?</a:t>
              </a:r>
              <a:endParaRPr lang="en-US" dirty="0"/>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t>Learn more about the Ag industry</a:t>
              </a:r>
              <a:endParaRPr lang="en-US" dirty="0"/>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t>Transportation Systems in Agriculture</a:t>
              </a:r>
              <a:endParaRPr lang="en-US" dirty="0"/>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t>Home</a:t>
              </a:r>
              <a:endParaRPr lang="en-US" dirty="0"/>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4" name="Group 73"/>
          <p:cNvGrpSpPr/>
          <p:nvPr/>
        </p:nvGrpSpPr>
        <p:grpSpPr>
          <a:xfrm>
            <a:off x="7209510" y="5409743"/>
            <a:ext cx="1981200" cy="1472897"/>
            <a:chOff x="7209510" y="5409743"/>
            <a:chExt cx="1981200" cy="1472897"/>
          </a:xfrm>
        </p:grpSpPr>
        <p:sp>
          <p:nvSpPr>
            <p:cNvPr id="71" name="Rectangle 70"/>
            <p:cNvSpPr/>
            <p:nvPr/>
          </p:nvSpPr>
          <p:spPr>
            <a:xfrm rot="1820326">
              <a:off x="7755548" y="6006253"/>
              <a:ext cx="140045" cy="876387"/>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p:cNvSpPr/>
            <p:nvPr/>
          </p:nvSpPr>
          <p:spPr>
            <a:xfrm rot="1861990">
              <a:off x="7323334" y="540974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hlinkClick r:id="rId12"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t>Home</a:t>
              </a:r>
              <a:endParaRPr lang="en-US" dirty="0"/>
            </a:p>
          </p:txBody>
        </p:sp>
      </p:grpSp>
      <p:sp>
        <p:nvSpPr>
          <p:cNvPr id="75" name="TextBox 74"/>
          <p:cNvSpPr txBox="1"/>
          <p:nvPr/>
        </p:nvSpPr>
        <p:spPr>
          <a:xfrm>
            <a:off x="1066800" y="1828800"/>
            <a:ext cx="7010400" cy="3323987"/>
          </a:xfrm>
          <a:prstGeom prst="rect">
            <a:avLst/>
          </a:prstGeom>
          <a:noFill/>
        </p:spPr>
        <p:txBody>
          <a:bodyPr wrap="square" rtlCol="0">
            <a:spAutoFit/>
          </a:bodyPr>
          <a:lstStyle/>
          <a:p>
            <a:pPr marL="469900" indent="-469900" algn="ctr" eaLnBrk="0" hangingPunct="0">
              <a:spcBef>
                <a:spcPct val="20000"/>
              </a:spcBef>
              <a:buClr>
                <a:schemeClr val="accent2"/>
              </a:buClr>
            </a:pPr>
            <a:r>
              <a:rPr lang="en-US" sz="3200" dirty="0" smtClean="0"/>
              <a:t>The designed world is the product of a design process, which provides ways to turn resources - materials, tools and machines, people, information, energy, capital, and time - into products and services.</a:t>
            </a:r>
          </a:p>
          <a:p>
            <a:endParaRPr lang="en-US" dirty="0"/>
          </a:p>
        </p:txBody>
      </p:sp>
      <p:pic>
        <p:nvPicPr>
          <p:cNvPr id="74" name="Picture 3" descr="EbD Logo"/>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
        <p:nvSpPr>
          <p:cNvPr id="69" name="Slide Number Placeholder 68"/>
          <p:cNvSpPr>
            <a:spLocks noGrp="1"/>
          </p:cNvSpPr>
          <p:nvPr>
            <p:ph type="sldNum" sz="quarter" idx="12"/>
          </p:nvPr>
        </p:nvSpPr>
        <p:spPr/>
        <p:txBody>
          <a:bodyPr/>
          <a:lstStyle/>
          <a:p>
            <a:fld id="{03C5FFFA-B8E4-4997-8D84-90F8A2BF0A00}"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2"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ube 4"/>
          <p:cNvSpPr/>
          <p:nvPr/>
        </p:nvSpPr>
        <p:spPr>
          <a:xfrm>
            <a:off x="48006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ube 5"/>
          <p:cNvSpPr/>
          <p:nvPr/>
        </p:nvSpPr>
        <p:spPr>
          <a:xfrm>
            <a:off x="16764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ube 6"/>
          <p:cNvSpPr/>
          <p:nvPr/>
        </p:nvSpPr>
        <p:spPr>
          <a:xfrm>
            <a:off x="0" y="49530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be 7"/>
          <p:cNvSpPr/>
          <p:nvPr/>
        </p:nvSpPr>
        <p:spPr>
          <a:xfrm>
            <a:off x="2514600" y="4876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ube 8"/>
          <p:cNvSpPr/>
          <p:nvPr/>
        </p:nvSpPr>
        <p:spPr>
          <a:xfrm>
            <a:off x="5181600" y="48006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a:off x="5486400" y="48768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2" descr="C:\Users\Amy\AppData\Local\Microsoft\Windows\Temporary Internet Files\Low\Content.IE5\UYPGHII1\MC900441780[1].PNG"/>
          <p:cNvPicPr>
            <a:picLocks noChangeAspect="1" noChangeArrowheads="1"/>
          </p:cNvPicPr>
          <p:nvPr/>
        </p:nvPicPr>
        <p:blipFill>
          <a:blip r:embed="rId5"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5"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218024">
            <a:off x="49753" y="6129434"/>
            <a:ext cx="9359634" cy="1417891"/>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p:cNvSpPr/>
          <p:nvPr/>
        </p:nvSpPr>
        <p:spPr>
          <a:xfrm>
            <a:off x="304800" y="50292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a:off x="2895600" y="4953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a:off x="2057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p:cNvSpPr/>
          <p:nvPr/>
        </p:nvSpPr>
        <p:spPr>
          <a:xfrm>
            <a:off x="5105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6"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6"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7"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7"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evel 30"/>
          <p:cNvSpPr/>
          <p:nvPr/>
        </p:nvSpPr>
        <p:spPr>
          <a:xfrm>
            <a:off x="685800" y="457200"/>
            <a:ext cx="7696200" cy="990600"/>
          </a:xfrm>
          <a:prstGeom prst="bevel">
            <a:avLst/>
          </a:prstGeom>
          <a:blipFill>
            <a:blip r:embed="rId8"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685800" y="634425"/>
            <a:ext cx="7696200" cy="584775"/>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3200" b="1" spc="150" dirty="0" smtClean="0">
                <a:ln w="11430"/>
                <a:solidFill>
                  <a:srgbClr val="F8F8F8"/>
                </a:solidFill>
                <a:effectLst>
                  <a:outerShdw blurRad="25400" algn="tl" rotWithShape="0">
                    <a:srgbClr val="000000">
                      <a:alpha val="43000"/>
                    </a:srgbClr>
                  </a:outerShdw>
                </a:effectLst>
              </a:rPr>
              <a:t>The Lesson Big Idea</a:t>
            </a:r>
            <a:endParaRPr lang="en-US" sz="32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9"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0"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0"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0"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Agriculture?</a:t>
              </a:r>
              <a:endParaRPr lang="en-US" dirty="0"/>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the </a:t>
              </a:r>
            </a:p>
            <a:p>
              <a:pPr algn="ctr"/>
              <a:r>
                <a:rPr lang="en-US" dirty="0" smtClean="0"/>
                <a:t>USDA?</a:t>
              </a:r>
              <a:endParaRPr lang="en-US" dirty="0"/>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t>Learn more about the Ag industry</a:t>
              </a:r>
              <a:endParaRPr lang="en-US" dirty="0"/>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t>Transportation Systems in Agriculture</a:t>
              </a:r>
              <a:endParaRPr lang="en-US" dirty="0"/>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t>Home</a:t>
              </a:r>
              <a:endParaRPr lang="en-US" dirty="0"/>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Box 74"/>
          <p:cNvSpPr txBox="1"/>
          <p:nvPr/>
        </p:nvSpPr>
        <p:spPr>
          <a:xfrm>
            <a:off x="685800" y="1828800"/>
            <a:ext cx="7620000" cy="3046988"/>
          </a:xfrm>
          <a:prstGeom prst="rect">
            <a:avLst/>
          </a:prstGeom>
          <a:noFill/>
        </p:spPr>
        <p:txBody>
          <a:bodyPr wrap="square" rtlCol="0">
            <a:spAutoFit/>
          </a:bodyPr>
          <a:lstStyle/>
          <a:p>
            <a:pPr lvl="0" algn="ctr"/>
            <a:r>
              <a:rPr lang="en-US" sz="3200" dirty="0" smtClean="0"/>
              <a:t>Transportation plays a vital role in the operation of agricultural industries which includes a combination of businesses that use a wide array of products and systems to produce, process, and distribute food, fiber, fuel, chemical, and other useful products. </a:t>
            </a:r>
            <a:endParaRPr lang="en-US" sz="3200" dirty="0"/>
          </a:p>
        </p:txBody>
      </p:sp>
      <p:pic>
        <p:nvPicPr>
          <p:cNvPr id="69" name="Picture 3" descr="EbD Logo"/>
          <p:cNvPicPr>
            <a:picLocks noChangeAspect="1" noChangeArrowheads="1"/>
          </p:cNvPicPr>
          <p:nvPr/>
        </p:nvPicPr>
        <p:blipFill>
          <a:blip r:embed="rId12"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
        <p:nvSpPr>
          <p:cNvPr id="64" name="Slide Number Placeholder 63"/>
          <p:cNvSpPr>
            <a:spLocks noGrp="1"/>
          </p:cNvSpPr>
          <p:nvPr>
            <p:ph type="sldNum" sz="quarter" idx="12"/>
          </p:nvPr>
        </p:nvSpPr>
        <p:spPr/>
        <p:txBody>
          <a:bodyPr/>
          <a:lstStyle/>
          <a:p>
            <a:fld id="{03C5FFFA-B8E4-4997-8D84-90F8A2BF0A00}"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2"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ube 4"/>
          <p:cNvSpPr/>
          <p:nvPr/>
        </p:nvSpPr>
        <p:spPr>
          <a:xfrm>
            <a:off x="48006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ube 5"/>
          <p:cNvSpPr/>
          <p:nvPr/>
        </p:nvSpPr>
        <p:spPr>
          <a:xfrm>
            <a:off x="16764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ube 6"/>
          <p:cNvSpPr/>
          <p:nvPr/>
        </p:nvSpPr>
        <p:spPr>
          <a:xfrm>
            <a:off x="0" y="49530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be 7"/>
          <p:cNvSpPr/>
          <p:nvPr/>
        </p:nvSpPr>
        <p:spPr>
          <a:xfrm>
            <a:off x="2514600" y="4876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ube 8"/>
          <p:cNvSpPr/>
          <p:nvPr/>
        </p:nvSpPr>
        <p:spPr>
          <a:xfrm>
            <a:off x="5181600" y="48006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a:off x="5486400" y="48768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2" descr="C:\Users\Amy\AppData\Local\Microsoft\Windows\Temporary Internet Files\Low\Content.IE5\UYPGHII1\MC900441780[1].PNG"/>
          <p:cNvPicPr>
            <a:picLocks noChangeAspect="1" noChangeArrowheads="1"/>
          </p:cNvPicPr>
          <p:nvPr/>
        </p:nvPicPr>
        <p:blipFill>
          <a:blip r:embed="rId5"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5"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218024">
            <a:off x="49753" y="6129434"/>
            <a:ext cx="9359634" cy="1417891"/>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p:cNvSpPr/>
          <p:nvPr/>
        </p:nvSpPr>
        <p:spPr>
          <a:xfrm>
            <a:off x="304800" y="50292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a:off x="2895600" y="4953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a:off x="2057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p:cNvSpPr/>
          <p:nvPr/>
        </p:nvSpPr>
        <p:spPr>
          <a:xfrm>
            <a:off x="5105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6"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6"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7"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7"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evel 30"/>
          <p:cNvSpPr/>
          <p:nvPr/>
        </p:nvSpPr>
        <p:spPr>
          <a:xfrm>
            <a:off x="685800" y="457200"/>
            <a:ext cx="7696200" cy="990600"/>
          </a:xfrm>
          <a:prstGeom prst="bevel">
            <a:avLst/>
          </a:prstGeom>
          <a:blipFill>
            <a:blip r:embed="rId8"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685800" y="634425"/>
            <a:ext cx="7696200" cy="584775"/>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3200" b="1" spc="150" dirty="0" smtClean="0">
                <a:ln w="11430"/>
                <a:solidFill>
                  <a:srgbClr val="F8F8F8"/>
                </a:solidFill>
                <a:effectLst>
                  <a:outerShdw blurRad="25400" algn="tl" rotWithShape="0">
                    <a:srgbClr val="000000">
                      <a:alpha val="43000"/>
                    </a:srgbClr>
                  </a:outerShdw>
                </a:effectLst>
              </a:rPr>
              <a:t>What is Agriculture?</a:t>
            </a:r>
            <a:endParaRPr lang="en-US" sz="32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9"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0"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0"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0" cstate="print"/>
          <a:srcRect b="15556"/>
          <a:stretch>
            <a:fillRect/>
          </a:stretch>
        </p:blipFill>
        <p:spPr bwMode="auto">
          <a:xfrm>
            <a:off x="5029200" y="2819400"/>
            <a:ext cx="1714500" cy="1447800"/>
          </a:xfrm>
          <a:prstGeom prst="rect">
            <a:avLst/>
          </a:prstGeom>
          <a:noFill/>
        </p:spPr>
      </p:pic>
      <p:grpSp>
        <p:nvGrpSpPr>
          <p:cNvPr id="48"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Agriculture?</a:t>
              </a:r>
              <a:endParaRPr lang="en-US" dirty="0"/>
            </a:p>
          </p:txBody>
        </p:sp>
      </p:grpSp>
      <p:grpSp>
        <p:nvGrpSpPr>
          <p:cNvPr id="52"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the </a:t>
              </a:r>
            </a:p>
            <a:p>
              <a:pPr algn="ctr"/>
              <a:r>
                <a:rPr lang="en-US" dirty="0" smtClean="0"/>
                <a:t>USDA?</a:t>
              </a:r>
              <a:endParaRPr lang="en-US" dirty="0"/>
            </a:p>
          </p:txBody>
        </p:sp>
      </p:grpSp>
      <p:grpSp>
        <p:nvGrpSpPr>
          <p:cNvPr id="56"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t>Learn more about the Ag industry</a:t>
              </a:r>
              <a:endParaRPr lang="en-US" dirty="0"/>
            </a:p>
          </p:txBody>
        </p:sp>
      </p:grpSp>
      <p:grpSp>
        <p:nvGrpSpPr>
          <p:cNvPr id="60"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t>Transportation Systems in Agriculture</a:t>
              </a:r>
              <a:endParaRPr lang="en-US" dirty="0"/>
            </a:p>
          </p:txBody>
        </p:sp>
      </p:grpSp>
      <p:grpSp>
        <p:nvGrpSpPr>
          <p:cNvPr id="64"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t>Home</a:t>
              </a:r>
              <a:endParaRPr lang="en-US" dirty="0"/>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4" name="Group 73"/>
          <p:cNvGrpSpPr/>
          <p:nvPr/>
        </p:nvGrpSpPr>
        <p:grpSpPr>
          <a:xfrm>
            <a:off x="7209510" y="5409743"/>
            <a:ext cx="1981200" cy="1472897"/>
            <a:chOff x="7209510" y="5409743"/>
            <a:chExt cx="1981200" cy="1472897"/>
          </a:xfrm>
        </p:grpSpPr>
        <p:sp>
          <p:nvSpPr>
            <p:cNvPr id="71" name="Rectangle 70"/>
            <p:cNvSpPr/>
            <p:nvPr/>
          </p:nvSpPr>
          <p:spPr>
            <a:xfrm rot="1820326">
              <a:off x="7755548" y="6006253"/>
              <a:ext cx="140045" cy="876387"/>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p:cNvSpPr/>
            <p:nvPr/>
          </p:nvSpPr>
          <p:spPr>
            <a:xfrm rot="1861990">
              <a:off x="7323334" y="540974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hlinkClick r:id="rId12"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t>Home</a:t>
              </a:r>
              <a:endParaRPr lang="en-US" dirty="0"/>
            </a:p>
          </p:txBody>
        </p:sp>
      </p:grpSp>
      <p:sp>
        <p:nvSpPr>
          <p:cNvPr id="75" name="TextBox 74"/>
          <p:cNvSpPr txBox="1"/>
          <p:nvPr/>
        </p:nvSpPr>
        <p:spPr>
          <a:xfrm>
            <a:off x="685800" y="1828800"/>
            <a:ext cx="7620000" cy="4062651"/>
          </a:xfrm>
          <a:prstGeom prst="rect">
            <a:avLst/>
          </a:prstGeom>
          <a:noFill/>
        </p:spPr>
        <p:txBody>
          <a:bodyPr wrap="square" rtlCol="0">
            <a:spAutoFit/>
          </a:bodyPr>
          <a:lstStyle/>
          <a:p>
            <a:pPr lvl="0"/>
            <a:r>
              <a:rPr lang="en-US" sz="2400" dirty="0" smtClean="0"/>
              <a:t>Agriculture includes a combination of businesses that use a wide array of products and systems to </a:t>
            </a:r>
            <a:r>
              <a:rPr lang="en-US" sz="2400" b="1" dirty="0" smtClean="0"/>
              <a:t>produce</a:t>
            </a:r>
            <a:r>
              <a:rPr lang="en-US" sz="2400" dirty="0" smtClean="0"/>
              <a:t>, </a:t>
            </a:r>
            <a:r>
              <a:rPr lang="en-US" sz="2400" b="1" dirty="0" smtClean="0">
                <a:solidFill>
                  <a:srgbClr val="FF0000"/>
                </a:solidFill>
              </a:rPr>
              <a:t>process</a:t>
            </a:r>
            <a:r>
              <a:rPr lang="en-US" sz="2400" dirty="0" smtClean="0"/>
              <a:t>, and </a:t>
            </a:r>
            <a:r>
              <a:rPr lang="en-US" sz="2400" b="1" dirty="0" smtClean="0">
                <a:solidFill>
                  <a:srgbClr val="00B050"/>
                </a:solidFill>
              </a:rPr>
              <a:t>distribute</a:t>
            </a:r>
            <a:r>
              <a:rPr lang="en-US" sz="2400" dirty="0" smtClean="0"/>
              <a:t> </a:t>
            </a:r>
            <a:r>
              <a:rPr lang="en-US" sz="2400" i="1" dirty="0" smtClean="0"/>
              <a:t>food, fiber, fuel, chemical</a:t>
            </a:r>
            <a:r>
              <a:rPr lang="en-US" sz="2400" dirty="0" smtClean="0"/>
              <a:t>, and other useful products.</a:t>
            </a:r>
          </a:p>
          <a:p>
            <a:pPr lvl="0"/>
            <a:r>
              <a:rPr lang="en-US" sz="2400" dirty="0" smtClean="0"/>
              <a:t>Similar to manufacturing, there are companies and farmers who specialize in primary harvesting (taking the natural element from the earth) and other companies and farmers who specialize in transforming the natural element into something for consumers and/or manufacturers of products.</a:t>
            </a:r>
          </a:p>
          <a:p>
            <a:endParaRPr lang="en-US" dirty="0"/>
          </a:p>
        </p:txBody>
      </p:sp>
      <p:pic>
        <p:nvPicPr>
          <p:cNvPr id="76" name="Picture 2"/>
          <p:cNvPicPr>
            <a:picLocks noChangeAspect="1" noChangeArrowheads="1"/>
          </p:cNvPicPr>
          <p:nvPr/>
        </p:nvPicPr>
        <p:blipFill>
          <a:blip r:embed="rId13" cstate="print"/>
          <a:srcRect b="24000"/>
          <a:stretch>
            <a:fillRect/>
          </a:stretch>
        </p:blipFill>
        <p:spPr bwMode="auto">
          <a:xfrm>
            <a:off x="3124200" y="5181600"/>
            <a:ext cx="3175000" cy="1447800"/>
          </a:xfrm>
          <a:prstGeom prst="rect">
            <a:avLst/>
          </a:prstGeom>
          <a:noFill/>
          <a:ln w="9525">
            <a:noFill/>
            <a:miter lim="800000"/>
            <a:headEnd/>
            <a:tailEnd/>
          </a:ln>
          <a:effectLst/>
        </p:spPr>
      </p:pic>
      <p:pic>
        <p:nvPicPr>
          <p:cNvPr id="77" name="Picture 3" descr="EbD Logo"/>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03C5FFFA-B8E4-4997-8D84-90F8A2BF0A00}"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2"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ube 4"/>
          <p:cNvSpPr/>
          <p:nvPr/>
        </p:nvSpPr>
        <p:spPr>
          <a:xfrm>
            <a:off x="48006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ube 5"/>
          <p:cNvSpPr/>
          <p:nvPr/>
        </p:nvSpPr>
        <p:spPr>
          <a:xfrm>
            <a:off x="16764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ube 6"/>
          <p:cNvSpPr/>
          <p:nvPr/>
        </p:nvSpPr>
        <p:spPr>
          <a:xfrm>
            <a:off x="0" y="49530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be 7"/>
          <p:cNvSpPr/>
          <p:nvPr/>
        </p:nvSpPr>
        <p:spPr>
          <a:xfrm>
            <a:off x="2514600" y="4876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ube 8"/>
          <p:cNvSpPr/>
          <p:nvPr/>
        </p:nvSpPr>
        <p:spPr>
          <a:xfrm>
            <a:off x="5181600" y="48006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a:off x="5486400" y="48768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2" descr="C:\Users\Amy\AppData\Local\Microsoft\Windows\Temporary Internet Files\Low\Content.IE5\UYPGHII1\MC900441780[1].PNG"/>
          <p:cNvPicPr>
            <a:picLocks noChangeAspect="1" noChangeArrowheads="1"/>
          </p:cNvPicPr>
          <p:nvPr/>
        </p:nvPicPr>
        <p:blipFill>
          <a:blip r:embed="rId5"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5"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218024">
            <a:off x="49753" y="6129434"/>
            <a:ext cx="9359634" cy="1417891"/>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p:cNvSpPr/>
          <p:nvPr/>
        </p:nvSpPr>
        <p:spPr>
          <a:xfrm>
            <a:off x="304800" y="50292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a:off x="2895600" y="4953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a:off x="2057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p:cNvSpPr/>
          <p:nvPr/>
        </p:nvSpPr>
        <p:spPr>
          <a:xfrm>
            <a:off x="5105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6"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6"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7"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7"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evel 30"/>
          <p:cNvSpPr/>
          <p:nvPr/>
        </p:nvSpPr>
        <p:spPr>
          <a:xfrm>
            <a:off x="685800" y="457200"/>
            <a:ext cx="7696200" cy="990600"/>
          </a:xfrm>
          <a:prstGeom prst="bevel">
            <a:avLst/>
          </a:prstGeom>
          <a:blipFill>
            <a:blip r:embed="rId8"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685800" y="634425"/>
            <a:ext cx="7696200" cy="584775"/>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3200" b="1" spc="150" dirty="0" smtClean="0">
                <a:ln w="11430"/>
                <a:solidFill>
                  <a:srgbClr val="F8F8F8"/>
                </a:solidFill>
                <a:effectLst>
                  <a:outerShdw blurRad="25400" algn="tl" rotWithShape="0">
                    <a:srgbClr val="000000">
                      <a:alpha val="43000"/>
                    </a:srgbClr>
                  </a:outerShdw>
                </a:effectLst>
              </a:rPr>
              <a:t>What is the USDA?</a:t>
            </a:r>
            <a:endParaRPr lang="en-US" sz="32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9"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0"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0"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0"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Agriculture?</a:t>
              </a:r>
              <a:endParaRPr lang="en-US" dirty="0"/>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the </a:t>
              </a:r>
            </a:p>
            <a:p>
              <a:pPr algn="ctr"/>
              <a:r>
                <a:rPr lang="en-US" dirty="0" smtClean="0"/>
                <a:t>USDA?</a:t>
              </a:r>
              <a:endParaRPr lang="en-US" dirty="0"/>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t>Learn more about the Ag industry</a:t>
              </a:r>
              <a:endParaRPr lang="en-US" dirty="0"/>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t>Transportation Systems in Agriculture</a:t>
              </a:r>
              <a:endParaRPr lang="en-US" dirty="0"/>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t>Home</a:t>
              </a:r>
              <a:endParaRPr lang="en-US" dirty="0"/>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9"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rot="1861990">
              <a:off x="7323334" y="540974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hlinkClick r:id="rId12"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t>Home</a:t>
              </a:r>
              <a:endParaRPr lang="en-US" dirty="0"/>
            </a:p>
          </p:txBody>
        </p:sp>
      </p:grpSp>
      <p:sp>
        <p:nvSpPr>
          <p:cNvPr id="73" name="TextBox 72"/>
          <p:cNvSpPr txBox="1"/>
          <p:nvPr/>
        </p:nvSpPr>
        <p:spPr>
          <a:xfrm>
            <a:off x="609600" y="1752600"/>
            <a:ext cx="7848600" cy="2677656"/>
          </a:xfrm>
          <a:prstGeom prst="rect">
            <a:avLst/>
          </a:prstGeom>
          <a:noFill/>
        </p:spPr>
        <p:txBody>
          <a:bodyPr wrap="square" rtlCol="0">
            <a:spAutoFit/>
          </a:bodyPr>
          <a:lstStyle/>
          <a:p>
            <a:pPr lvl="0"/>
            <a:r>
              <a:rPr lang="en-US" sz="3000" dirty="0" smtClean="0"/>
              <a:t>The United States Department of Agriculture (USDA) oversees the rules and regulations related to agriculture and includes the </a:t>
            </a:r>
            <a:r>
              <a:rPr lang="en-US" sz="3000" dirty="0" smtClean="0">
                <a:hlinkClick r:id="rId13"/>
              </a:rPr>
              <a:t>Food Safety and Inspection Service Department</a:t>
            </a:r>
            <a:r>
              <a:rPr lang="en-US" sz="3000" dirty="0" smtClean="0"/>
              <a:t> which helps monitor the safety of food for the public. </a:t>
            </a:r>
          </a:p>
          <a:p>
            <a:endParaRPr lang="en-US" dirty="0"/>
          </a:p>
        </p:txBody>
      </p:sp>
      <p:pic>
        <p:nvPicPr>
          <p:cNvPr id="74" name="Picture 2" descr="United States Department of Agriculture">
            <a:hlinkClick r:id="rId14"/>
          </p:cNvPr>
          <p:cNvPicPr>
            <a:picLocks noChangeAspect="1" noChangeArrowheads="1"/>
          </p:cNvPicPr>
          <p:nvPr/>
        </p:nvPicPr>
        <p:blipFill>
          <a:blip r:embed="rId15" cstate="print"/>
          <a:srcRect l="554" r="90862"/>
          <a:stretch>
            <a:fillRect/>
          </a:stretch>
        </p:blipFill>
        <p:spPr bwMode="auto">
          <a:xfrm>
            <a:off x="990600" y="4419600"/>
            <a:ext cx="2362200" cy="1903915"/>
          </a:xfrm>
          <a:prstGeom prst="rect">
            <a:avLst/>
          </a:prstGeom>
          <a:noFill/>
        </p:spPr>
      </p:pic>
      <p:sp>
        <p:nvSpPr>
          <p:cNvPr id="75" name="TextBox 74"/>
          <p:cNvSpPr txBox="1"/>
          <p:nvPr/>
        </p:nvSpPr>
        <p:spPr>
          <a:xfrm rot="20350150">
            <a:off x="3943101" y="5381255"/>
            <a:ext cx="3282203" cy="923330"/>
          </a:xfrm>
          <a:prstGeom prst="rect">
            <a:avLst/>
          </a:prstGeom>
          <a:noFill/>
        </p:spPr>
        <p:txBody>
          <a:bodyPr wrap="square" rtlCol="0">
            <a:spAutoFit/>
          </a:bodyPr>
          <a:lstStyle/>
          <a:p>
            <a:pPr algn="ctr"/>
            <a:r>
              <a:rPr lang="en-US" dirty="0" smtClean="0">
                <a:solidFill>
                  <a:schemeClr val="accent3">
                    <a:lumMod val="50000"/>
                  </a:schemeClr>
                </a:solidFill>
                <a:latin typeface="Kristen ITC" pitchFamily="66" charset="0"/>
              </a:rPr>
              <a:t>Click here for an American Agriculture History Timeline</a:t>
            </a:r>
            <a:endParaRPr lang="en-US" dirty="0">
              <a:solidFill>
                <a:schemeClr val="accent3">
                  <a:lumMod val="50000"/>
                </a:schemeClr>
              </a:solidFill>
              <a:latin typeface="Kristen ITC" pitchFamily="66" charset="0"/>
            </a:endParaRPr>
          </a:p>
        </p:txBody>
      </p:sp>
      <p:pic>
        <p:nvPicPr>
          <p:cNvPr id="76" name="Picture 75" descr="arrow-black-curve3.png"/>
          <p:cNvPicPr>
            <a:picLocks noChangeAspect="1"/>
          </p:cNvPicPr>
          <p:nvPr/>
        </p:nvPicPr>
        <p:blipFill>
          <a:blip r:embed="rId16" cstate="print">
            <a:duotone>
              <a:prstClr val="black"/>
              <a:schemeClr val="accent3">
                <a:tint val="45000"/>
                <a:satMod val="400000"/>
              </a:schemeClr>
            </a:duotone>
          </a:blip>
          <a:stretch>
            <a:fillRect/>
          </a:stretch>
        </p:blipFill>
        <p:spPr>
          <a:xfrm rot="15353601">
            <a:off x="3694660" y="4640301"/>
            <a:ext cx="1048425" cy="1365391"/>
          </a:xfrm>
          <a:prstGeom prst="rect">
            <a:avLst/>
          </a:prstGeom>
        </p:spPr>
      </p:pic>
      <p:pic>
        <p:nvPicPr>
          <p:cNvPr id="77" name="Picture 3" descr="EbD Logo"/>
          <p:cNvPicPr>
            <a:picLocks noChangeAspect="1" noChangeArrowheads="1"/>
          </p:cNvPicPr>
          <p:nvPr/>
        </p:nvPicPr>
        <p:blipFill>
          <a:blip r:embed="rId17"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
        <p:nvSpPr>
          <p:cNvPr id="64" name="Slide Number Placeholder 63"/>
          <p:cNvSpPr>
            <a:spLocks noGrp="1"/>
          </p:cNvSpPr>
          <p:nvPr>
            <p:ph type="sldNum" sz="quarter" idx="12"/>
          </p:nvPr>
        </p:nvSpPr>
        <p:spPr/>
        <p:txBody>
          <a:bodyPr/>
          <a:lstStyle/>
          <a:p>
            <a:fld id="{03C5FFFA-B8E4-4997-8D84-90F8A2BF0A00}"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2"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ube 4"/>
          <p:cNvSpPr/>
          <p:nvPr/>
        </p:nvSpPr>
        <p:spPr>
          <a:xfrm>
            <a:off x="48006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ube 5"/>
          <p:cNvSpPr/>
          <p:nvPr/>
        </p:nvSpPr>
        <p:spPr>
          <a:xfrm>
            <a:off x="16764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ube 6"/>
          <p:cNvSpPr/>
          <p:nvPr/>
        </p:nvSpPr>
        <p:spPr>
          <a:xfrm>
            <a:off x="0" y="49530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be 7"/>
          <p:cNvSpPr/>
          <p:nvPr/>
        </p:nvSpPr>
        <p:spPr>
          <a:xfrm>
            <a:off x="2514600" y="4876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ube 8"/>
          <p:cNvSpPr/>
          <p:nvPr/>
        </p:nvSpPr>
        <p:spPr>
          <a:xfrm>
            <a:off x="5181600" y="48006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a:off x="5486400" y="48768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2" descr="C:\Users\Amy\AppData\Local\Microsoft\Windows\Temporary Internet Files\Low\Content.IE5\UYPGHII1\MC900441780[1].PNG"/>
          <p:cNvPicPr>
            <a:picLocks noChangeAspect="1" noChangeArrowheads="1"/>
          </p:cNvPicPr>
          <p:nvPr/>
        </p:nvPicPr>
        <p:blipFill>
          <a:blip r:embed="rId5"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5"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218024">
            <a:off x="49753" y="6129434"/>
            <a:ext cx="9359634" cy="1417891"/>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p:cNvSpPr/>
          <p:nvPr/>
        </p:nvSpPr>
        <p:spPr>
          <a:xfrm>
            <a:off x="304800" y="50292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a:off x="2895600" y="4953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a:off x="2057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p:cNvSpPr/>
          <p:nvPr/>
        </p:nvSpPr>
        <p:spPr>
          <a:xfrm>
            <a:off x="5105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6"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6"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7"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7"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evel 30"/>
          <p:cNvSpPr/>
          <p:nvPr/>
        </p:nvSpPr>
        <p:spPr>
          <a:xfrm>
            <a:off x="685800" y="457200"/>
            <a:ext cx="7696200" cy="990600"/>
          </a:xfrm>
          <a:prstGeom prst="bevel">
            <a:avLst/>
          </a:prstGeom>
          <a:blipFill>
            <a:blip r:embed="rId8"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685800" y="634425"/>
            <a:ext cx="7696200" cy="584775"/>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lvl="1" algn="ctr"/>
            <a:r>
              <a:rPr lang="en-US" sz="3200" b="1" spc="150" dirty="0" smtClean="0">
                <a:ln w="11430"/>
                <a:solidFill>
                  <a:srgbClr val="F8F8F8"/>
                </a:solidFill>
                <a:effectLst>
                  <a:outerShdw blurRad="25400" algn="tl" rotWithShape="0">
                    <a:srgbClr val="000000">
                      <a:alpha val="43000"/>
                    </a:srgbClr>
                  </a:outerShdw>
                </a:effectLst>
              </a:rPr>
              <a:t>Learn more about the Ag industry</a:t>
            </a:r>
            <a:endParaRPr lang="en-US" sz="32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9"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0"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0"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0"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Agriculture?</a:t>
              </a:r>
              <a:endParaRPr lang="en-US" dirty="0"/>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the </a:t>
              </a:r>
            </a:p>
            <a:p>
              <a:pPr algn="ctr"/>
              <a:r>
                <a:rPr lang="en-US" dirty="0" smtClean="0"/>
                <a:t>USDA?</a:t>
              </a:r>
              <a:endParaRPr lang="en-US" dirty="0"/>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t>Learn more about the Ag industry</a:t>
              </a:r>
              <a:endParaRPr lang="en-US" dirty="0"/>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t>Transportation Systems in Agriculture</a:t>
              </a:r>
              <a:endParaRPr lang="en-US" dirty="0"/>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t>Home</a:t>
              </a:r>
              <a:endParaRPr lang="en-US" dirty="0"/>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9"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hlinkClick r:id="rId12" action="ppaction://hlinksldjump"/>
            </p:cNvPr>
            <p:cNvSpPr/>
            <p:nvPr/>
          </p:nvSpPr>
          <p:spPr>
            <a:xfrm rot="1861990">
              <a:off x="7323334" y="540974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hlinkClick r:id="rId12"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t>Home</a:t>
              </a:r>
              <a:endParaRPr lang="en-US" dirty="0"/>
            </a:p>
          </p:txBody>
        </p:sp>
      </p:grpSp>
      <p:sp>
        <p:nvSpPr>
          <p:cNvPr id="73" name="TextBox 72"/>
          <p:cNvSpPr txBox="1"/>
          <p:nvPr/>
        </p:nvSpPr>
        <p:spPr>
          <a:xfrm>
            <a:off x="762000" y="1600200"/>
            <a:ext cx="7620000" cy="2554545"/>
          </a:xfrm>
          <a:prstGeom prst="rect">
            <a:avLst/>
          </a:prstGeom>
          <a:noFill/>
        </p:spPr>
        <p:txBody>
          <a:bodyPr wrap="square" rtlCol="0">
            <a:spAutoFit/>
          </a:bodyPr>
          <a:lstStyle/>
          <a:p>
            <a:r>
              <a:rPr lang="en-US" sz="3200" dirty="0" smtClean="0"/>
              <a:t>Navigate to: </a:t>
            </a:r>
            <a:r>
              <a:rPr lang="en-US" sz="3200" u="sng" dirty="0" smtClean="0">
                <a:hlinkClick r:id="rId13"/>
              </a:rPr>
              <a:t>http://www.agclassroom.org/teen/teen1.htm</a:t>
            </a:r>
            <a:r>
              <a:rPr lang="en-US" sz="3200" dirty="0" smtClean="0">
                <a:hlinkClick r:id="rId13"/>
              </a:rPr>
              <a:t> </a:t>
            </a:r>
            <a:r>
              <a:rPr lang="en-US" sz="3200" dirty="0" smtClean="0"/>
              <a:t>and watch the intro to agriculture. </a:t>
            </a:r>
          </a:p>
          <a:p>
            <a:r>
              <a:rPr lang="en-US" sz="3200" dirty="0" smtClean="0"/>
              <a:t>Look at several links on the site and </a:t>
            </a:r>
            <a:r>
              <a:rPr lang="en-US" sz="3200" dirty="0" smtClean="0"/>
              <a:t>learn what you can about the Ag Industry.</a:t>
            </a:r>
            <a:endParaRPr lang="en-US" sz="3200" dirty="0"/>
          </a:p>
        </p:txBody>
      </p:sp>
      <p:pic>
        <p:nvPicPr>
          <p:cNvPr id="2050" name="Picture 2"/>
          <p:cNvPicPr>
            <a:picLocks noChangeAspect="1" noChangeArrowheads="1"/>
          </p:cNvPicPr>
          <p:nvPr/>
        </p:nvPicPr>
        <p:blipFill>
          <a:blip r:embed="rId14" cstate="print">
            <a:duotone>
              <a:prstClr val="black"/>
              <a:schemeClr val="accent3">
                <a:tint val="45000"/>
                <a:satMod val="400000"/>
              </a:schemeClr>
            </a:duotone>
          </a:blip>
          <a:srcRect/>
          <a:stretch>
            <a:fillRect/>
          </a:stretch>
        </p:blipFill>
        <p:spPr bwMode="auto">
          <a:xfrm>
            <a:off x="2590800" y="4648200"/>
            <a:ext cx="4183530" cy="2500313"/>
          </a:xfrm>
          <a:prstGeom prst="rect">
            <a:avLst/>
          </a:prstGeom>
          <a:noFill/>
          <a:ln w="9525">
            <a:noFill/>
            <a:miter lim="800000"/>
            <a:headEnd/>
            <a:tailEnd/>
          </a:ln>
          <a:effectLst/>
        </p:spPr>
      </p:pic>
      <p:pic>
        <p:nvPicPr>
          <p:cNvPr id="74" name="Picture 3" descr="EbD Logo"/>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
        <p:nvSpPr>
          <p:cNvPr id="2048" name="Slide Number Placeholder 2047"/>
          <p:cNvSpPr>
            <a:spLocks noGrp="1"/>
          </p:cNvSpPr>
          <p:nvPr>
            <p:ph type="sldNum" sz="quarter" idx="12"/>
          </p:nvPr>
        </p:nvSpPr>
        <p:spPr/>
        <p:txBody>
          <a:bodyPr/>
          <a:lstStyle/>
          <a:p>
            <a:fld id="{03C5FFFA-B8E4-4997-8D84-90F8A2BF0A00}"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2"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ube 4"/>
          <p:cNvSpPr/>
          <p:nvPr/>
        </p:nvSpPr>
        <p:spPr>
          <a:xfrm>
            <a:off x="48006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ube 5"/>
          <p:cNvSpPr/>
          <p:nvPr/>
        </p:nvSpPr>
        <p:spPr>
          <a:xfrm>
            <a:off x="16764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ube 6"/>
          <p:cNvSpPr/>
          <p:nvPr/>
        </p:nvSpPr>
        <p:spPr>
          <a:xfrm>
            <a:off x="0" y="49530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be 7"/>
          <p:cNvSpPr/>
          <p:nvPr/>
        </p:nvSpPr>
        <p:spPr>
          <a:xfrm>
            <a:off x="2514600" y="4876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ube 8"/>
          <p:cNvSpPr/>
          <p:nvPr/>
        </p:nvSpPr>
        <p:spPr>
          <a:xfrm>
            <a:off x="5181600" y="48006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a:off x="5486400" y="48768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2" descr="C:\Users\Amy\AppData\Local\Microsoft\Windows\Temporary Internet Files\Low\Content.IE5\UYPGHII1\MC900441780[1].PNG"/>
          <p:cNvPicPr>
            <a:picLocks noChangeAspect="1" noChangeArrowheads="1"/>
          </p:cNvPicPr>
          <p:nvPr/>
        </p:nvPicPr>
        <p:blipFill>
          <a:blip r:embed="rId5"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5"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218024">
            <a:off x="49753" y="6129434"/>
            <a:ext cx="9359634" cy="1417891"/>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p:cNvSpPr/>
          <p:nvPr/>
        </p:nvSpPr>
        <p:spPr>
          <a:xfrm>
            <a:off x="304800" y="50292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a:off x="2895600" y="4953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a:off x="2057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p:cNvSpPr/>
          <p:nvPr/>
        </p:nvSpPr>
        <p:spPr>
          <a:xfrm>
            <a:off x="5105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6"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6"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7"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7"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evel 30"/>
          <p:cNvSpPr/>
          <p:nvPr/>
        </p:nvSpPr>
        <p:spPr>
          <a:xfrm>
            <a:off x="685800" y="457200"/>
            <a:ext cx="7696200" cy="990600"/>
          </a:xfrm>
          <a:prstGeom prst="bevel">
            <a:avLst/>
          </a:prstGeom>
          <a:blipFill>
            <a:blip r:embed="rId8"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685800" y="634425"/>
            <a:ext cx="7696200" cy="584775"/>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3200" b="1" spc="150" dirty="0" smtClean="0">
                <a:ln w="11430"/>
                <a:solidFill>
                  <a:srgbClr val="F8F8F8"/>
                </a:solidFill>
                <a:effectLst>
                  <a:outerShdw blurRad="25400" algn="tl" rotWithShape="0">
                    <a:srgbClr val="000000">
                      <a:alpha val="43000"/>
                    </a:srgbClr>
                  </a:outerShdw>
                </a:effectLst>
              </a:rPr>
              <a:t>Transportation Systems in Agriculture</a:t>
            </a:r>
            <a:endParaRPr lang="en-US" sz="32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9"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0"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0"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0"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Agriculture?</a:t>
              </a:r>
              <a:endParaRPr lang="en-US" dirty="0"/>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the </a:t>
              </a:r>
            </a:p>
            <a:p>
              <a:pPr algn="ctr"/>
              <a:r>
                <a:rPr lang="en-US" dirty="0" smtClean="0"/>
                <a:t>USDA?</a:t>
              </a:r>
              <a:endParaRPr lang="en-US" dirty="0"/>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t>Learn more about the Ag industry</a:t>
              </a:r>
              <a:endParaRPr lang="en-US" dirty="0"/>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t>Transportation Systems in Agriculture</a:t>
              </a:r>
              <a:endParaRPr lang="en-US" dirty="0"/>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t>Home</a:t>
              </a:r>
              <a:endParaRPr lang="en-US" dirty="0"/>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9"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hlinkClick r:id="rId12" action="ppaction://hlinksldjump"/>
            </p:cNvPr>
            <p:cNvSpPr/>
            <p:nvPr/>
          </p:nvSpPr>
          <p:spPr>
            <a:xfrm rot="1861990">
              <a:off x="7323334" y="540974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hlinkClick r:id="rId12"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t>Home</a:t>
              </a:r>
              <a:endParaRPr lang="en-US" dirty="0"/>
            </a:p>
          </p:txBody>
        </p:sp>
      </p:grpSp>
      <p:pic>
        <p:nvPicPr>
          <p:cNvPr id="3074" name="Picture 2">
            <a:hlinkClick r:id="rId13" action="ppaction://hlinksldjump"/>
          </p:cNvPr>
          <p:cNvPicPr>
            <a:picLocks noChangeAspect="1" noChangeArrowheads="1"/>
          </p:cNvPicPr>
          <p:nvPr/>
        </p:nvPicPr>
        <p:blipFill>
          <a:blip r:embed="rId14" cstate="print"/>
          <a:srcRect/>
          <a:stretch>
            <a:fillRect/>
          </a:stretch>
        </p:blipFill>
        <p:spPr bwMode="auto">
          <a:xfrm>
            <a:off x="0" y="4953000"/>
            <a:ext cx="2794000" cy="1676400"/>
          </a:xfrm>
          <a:prstGeom prst="rect">
            <a:avLst/>
          </a:prstGeom>
          <a:noFill/>
          <a:ln w="9525">
            <a:noFill/>
            <a:miter lim="800000"/>
            <a:headEnd/>
            <a:tailEnd/>
          </a:ln>
          <a:effectLst/>
        </p:spPr>
      </p:pic>
      <p:sp>
        <p:nvSpPr>
          <p:cNvPr id="74" name="TextBox 73"/>
          <p:cNvSpPr txBox="1"/>
          <p:nvPr/>
        </p:nvSpPr>
        <p:spPr>
          <a:xfrm>
            <a:off x="2057400" y="6096000"/>
            <a:ext cx="6172200" cy="646331"/>
          </a:xfrm>
          <a:prstGeom prst="rect">
            <a:avLst/>
          </a:prstGeom>
          <a:noFill/>
        </p:spPr>
        <p:txBody>
          <a:bodyPr wrap="square" rtlCol="0">
            <a:spAutoFit/>
          </a:bodyPr>
          <a:lstStyle/>
          <a:p>
            <a:pPr algn="ctr"/>
            <a:r>
              <a:rPr lang="en-US" b="1" dirty="0" smtClean="0">
                <a:solidFill>
                  <a:srgbClr val="FF0000"/>
                </a:solidFill>
                <a:latin typeface="Kristen ITC" pitchFamily="66" charset="0"/>
              </a:rPr>
              <a:t>Click for examples of transportation systems in Agriculture</a:t>
            </a:r>
            <a:endParaRPr lang="en-US" b="1" dirty="0">
              <a:solidFill>
                <a:srgbClr val="FF0000"/>
              </a:solidFill>
              <a:latin typeface="Kristen ITC" pitchFamily="66" charset="0"/>
            </a:endParaRPr>
          </a:p>
        </p:txBody>
      </p:sp>
      <p:cxnSp>
        <p:nvCxnSpPr>
          <p:cNvPr id="76" name="Straight Arrow Connector 75"/>
          <p:cNvCxnSpPr/>
          <p:nvPr/>
        </p:nvCxnSpPr>
        <p:spPr>
          <a:xfrm rot="10800000">
            <a:off x="2057400" y="5867400"/>
            <a:ext cx="609600" cy="15240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09600" y="1676400"/>
            <a:ext cx="7696200" cy="4678204"/>
          </a:xfrm>
          <a:prstGeom prst="rect">
            <a:avLst/>
          </a:prstGeom>
          <a:noFill/>
        </p:spPr>
        <p:txBody>
          <a:bodyPr wrap="square" rtlCol="0">
            <a:spAutoFit/>
          </a:bodyPr>
          <a:lstStyle/>
          <a:p>
            <a:pPr lvl="0">
              <a:buFont typeface="Wingdings" pitchFamily="2" charset="2"/>
              <a:buChar char="ü"/>
            </a:pPr>
            <a:r>
              <a:rPr lang="en-US" sz="2800" dirty="0" smtClean="0"/>
              <a:t>Transportation plays a vital role in the operation of other technologies, such as manufacturing, construction, communication, health and safety, and agriculture. </a:t>
            </a:r>
          </a:p>
          <a:p>
            <a:pPr lvl="0">
              <a:buFont typeface="Wingdings" pitchFamily="2" charset="2"/>
              <a:buChar char="ü"/>
            </a:pPr>
            <a:r>
              <a:rPr lang="en-US" sz="2800" dirty="0" smtClean="0"/>
              <a:t>Transportation systems include intermodal means of transportation, which means air, water, land and space vehicles.</a:t>
            </a:r>
          </a:p>
          <a:p>
            <a:pPr marL="2222500" lvl="0">
              <a:buFont typeface="Wingdings" pitchFamily="2" charset="2"/>
              <a:buChar char="ü"/>
            </a:pPr>
            <a:r>
              <a:rPr lang="en-US" sz="2800" dirty="0" smtClean="0"/>
              <a:t>In the case of agriculture, land is the most common mode of transportation utilized.</a:t>
            </a:r>
          </a:p>
          <a:p>
            <a:endParaRPr lang="en-US" dirty="0"/>
          </a:p>
        </p:txBody>
      </p:sp>
      <p:pic>
        <p:nvPicPr>
          <p:cNvPr id="77" name="Picture 3" descr="EbD Logo"/>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
        <p:nvSpPr>
          <p:cNvPr id="64" name="Slide Number Placeholder 63"/>
          <p:cNvSpPr>
            <a:spLocks noGrp="1"/>
          </p:cNvSpPr>
          <p:nvPr>
            <p:ph type="sldNum" sz="quarter" idx="12"/>
          </p:nvPr>
        </p:nvSpPr>
        <p:spPr/>
        <p:txBody>
          <a:bodyPr/>
          <a:lstStyle/>
          <a:p>
            <a:fld id="{03C5FFFA-B8E4-4997-8D84-90F8A2BF0A00}"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2"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ube 4"/>
          <p:cNvSpPr/>
          <p:nvPr/>
        </p:nvSpPr>
        <p:spPr>
          <a:xfrm>
            <a:off x="48006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ube 5"/>
          <p:cNvSpPr/>
          <p:nvPr/>
        </p:nvSpPr>
        <p:spPr>
          <a:xfrm>
            <a:off x="16764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ube 6"/>
          <p:cNvSpPr/>
          <p:nvPr/>
        </p:nvSpPr>
        <p:spPr>
          <a:xfrm>
            <a:off x="0" y="49530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be 7"/>
          <p:cNvSpPr/>
          <p:nvPr/>
        </p:nvSpPr>
        <p:spPr>
          <a:xfrm>
            <a:off x="2514600" y="4876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ube 8"/>
          <p:cNvSpPr/>
          <p:nvPr/>
        </p:nvSpPr>
        <p:spPr>
          <a:xfrm>
            <a:off x="5181600" y="48006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a:off x="5486400" y="48768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2" descr="C:\Users\Amy\AppData\Local\Microsoft\Windows\Temporary Internet Files\Low\Content.IE5\UYPGHII1\MC900441780[1].PNG"/>
          <p:cNvPicPr>
            <a:picLocks noChangeAspect="1" noChangeArrowheads="1"/>
          </p:cNvPicPr>
          <p:nvPr/>
        </p:nvPicPr>
        <p:blipFill>
          <a:blip r:embed="rId5"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5"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218024">
            <a:off x="49753" y="6129434"/>
            <a:ext cx="9359634" cy="1417891"/>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p:cNvSpPr/>
          <p:nvPr/>
        </p:nvSpPr>
        <p:spPr>
          <a:xfrm>
            <a:off x="304800" y="50292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a:off x="2895600" y="4953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a:off x="2057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p:cNvSpPr/>
          <p:nvPr/>
        </p:nvSpPr>
        <p:spPr>
          <a:xfrm>
            <a:off x="5105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6"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6"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7"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7"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evel 30"/>
          <p:cNvSpPr/>
          <p:nvPr/>
        </p:nvSpPr>
        <p:spPr>
          <a:xfrm>
            <a:off x="685800" y="457200"/>
            <a:ext cx="7696200" cy="990600"/>
          </a:xfrm>
          <a:prstGeom prst="bevel">
            <a:avLst/>
          </a:prstGeom>
          <a:blipFill>
            <a:blip r:embed="rId8"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685800" y="634425"/>
            <a:ext cx="7696200" cy="523220"/>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2800" b="1" spc="150" dirty="0" smtClean="0">
                <a:ln w="11430"/>
                <a:solidFill>
                  <a:srgbClr val="F8F8F8"/>
                </a:solidFill>
                <a:effectLst>
                  <a:outerShdw blurRad="25400" algn="tl" rotWithShape="0">
                    <a:srgbClr val="000000">
                      <a:alpha val="43000"/>
                    </a:srgbClr>
                  </a:outerShdw>
                </a:effectLst>
              </a:rPr>
              <a:t>Examples of Transportation Systems in Ag</a:t>
            </a:r>
            <a:endParaRPr lang="en-US" sz="28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9"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0"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0"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0"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Agriculture?</a:t>
              </a:r>
              <a:endParaRPr lang="en-US" dirty="0"/>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the </a:t>
              </a:r>
            </a:p>
            <a:p>
              <a:pPr algn="ctr"/>
              <a:r>
                <a:rPr lang="en-US" dirty="0" smtClean="0"/>
                <a:t>USDA?</a:t>
              </a:r>
              <a:endParaRPr lang="en-US" dirty="0"/>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t>Learn more about the Ag industry</a:t>
              </a:r>
              <a:endParaRPr lang="en-US" dirty="0"/>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t>Transportation Systems in Agriculture</a:t>
              </a:r>
              <a:endParaRPr lang="en-US" dirty="0"/>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t>Home</a:t>
              </a:r>
              <a:endParaRPr lang="en-US" dirty="0"/>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9"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hlinkClick r:id="rId12" action="ppaction://hlinksldjump"/>
            </p:cNvPr>
            <p:cNvSpPr/>
            <p:nvPr/>
          </p:nvSpPr>
          <p:spPr>
            <a:xfrm rot="1861990">
              <a:off x="7323334" y="540974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hlinkClick r:id="rId12"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t>Home</a:t>
              </a:r>
              <a:endParaRPr lang="en-US" dirty="0"/>
            </a:p>
          </p:txBody>
        </p:sp>
      </p:grpSp>
      <p:sp>
        <p:nvSpPr>
          <p:cNvPr id="73" name="TextBox 72"/>
          <p:cNvSpPr txBox="1"/>
          <p:nvPr/>
        </p:nvSpPr>
        <p:spPr>
          <a:xfrm>
            <a:off x="685800" y="1752601"/>
            <a:ext cx="7543800" cy="4524315"/>
          </a:xfrm>
          <a:prstGeom prst="rect">
            <a:avLst/>
          </a:prstGeom>
          <a:noFill/>
        </p:spPr>
        <p:txBody>
          <a:bodyPr wrap="square" rtlCol="0">
            <a:spAutoFit/>
          </a:bodyPr>
          <a:lstStyle/>
          <a:p>
            <a:pPr lvl="0" algn="ctr"/>
            <a:r>
              <a:rPr lang="en-US" sz="2800" dirty="0" smtClean="0"/>
              <a:t>Transportation systems include the moving of goods and people. </a:t>
            </a:r>
          </a:p>
          <a:p>
            <a:pPr lvl="0"/>
            <a:endParaRPr lang="en-US" sz="2800" dirty="0" smtClean="0"/>
          </a:p>
          <a:p>
            <a:pPr lvl="0"/>
            <a:r>
              <a:rPr lang="en-US" sz="2800" dirty="0" smtClean="0"/>
              <a:t>Without transportation technologies, agriculture products would be incapable of moving from the natural occurring element location to consumers. </a:t>
            </a:r>
          </a:p>
          <a:p>
            <a:pPr lvl="0">
              <a:buFont typeface="Wingdings" pitchFamily="2" charset="2"/>
              <a:buChar char="ü"/>
            </a:pPr>
            <a:r>
              <a:rPr lang="en-US" sz="2800" dirty="0" smtClean="0">
                <a:hlinkClick r:id="rId13" action="ppaction://hlinksldjump"/>
              </a:rPr>
              <a:t>Grain elevators</a:t>
            </a:r>
            <a:endParaRPr lang="en-US" sz="2800" dirty="0" smtClean="0"/>
          </a:p>
          <a:p>
            <a:pPr lvl="0">
              <a:buFont typeface="Wingdings" pitchFamily="2" charset="2"/>
              <a:buChar char="ü"/>
            </a:pPr>
            <a:r>
              <a:rPr lang="en-US" sz="2800" dirty="0" smtClean="0">
                <a:hlinkClick r:id="rId14" action="ppaction://hlinksldjump"/>
              </a:rPr>
              <a:t>Combines</a:t>
            </a:r>
            <a:endParaRPr lang="en-US" sz="2800" dirty="0"/>
          </a:p>
          <a:p>
            <a:pPr lvl="0">
              <a:buFont typeface="Wingdings" pitchFamily="2" charset="2"/>
              <a:buChar char="ü"/>
            </a:pPr>
            <a:r>
              <a:rPr lang="en-US" sz="2800" dirty="0" smtClean="0">
                <a:hlinkClick r:id="rId15" action="ppaction://hlinksldjump"/>
              </a:rPr>
              <a:t>Conveyers</a:t>
            </a:r>
            <a:endParaRPr lang="en-US" sz="2800" dirty="0" smtClean="0"/>
          </a:p>
          <a:p>
            <a:pPr lvl="0">
              <a:buFont typeface="Wingdings" pitchFamily="2" charset="2"/>
              <a:buChar char="ü"/>
            </a:pPr>
            <a:endParaRPr lang="en-US" dirty="0" smtClean="0"/>
          </a:p>
          <a:p>
            <a:endParaRPr lang="en-US" dirty="0"/>
          </a:p>
        </p:txBody>
      </p:sp>
      <p:pic>
        <p:nvPicPr>
          <p:cNvPr id="74" name="Picture 3" descr="EbD Logo"/>
          <p:cNvPicPr>
            <a:picLocks noChangeAspect="1" noChangeArrowheads="1"/>
          </p:cNvPicPr>
          <p:nvPr/>
        </p:nvPicPr>
        <p:blipFill>
          <a:blip r:embed="rId16"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sp>
        <p:nvSpPr>
          <p:cNvPr id="64" name="Slide Number Placeholder 63"/>
          <p:cNvSpPr>
            <a:spLocks noGrp="1"/>
          </p:cNvSpPr>
          <p:nvPr>
            <p:ph type="sldNum" sz="quarter" idx="12"/>
          </p:nvPr>
        </p:nvSpPr>
        <p:spPr/>
        <p:txBody>
          <a:bodyPr/>
          <a:lstStyle/>
          <a:p>
            <a:fld id="{03C5FFFA-B8E4-4997-8D84-90F8A2BF0A00}"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1669</Words>
  <Application>Microsoft Office PowerPoint</Application>
  <PresentationFormat>On-screen Show (4:3)</PresentationFormat>
  <Paragraphs>295</Paragraphs>
  <Slides>24</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Arial</vt:lpstr>
      <vt:lpstr>arial, helvetica, san serif</vt:lpstr>
      <vt:lpstr>Calibri</vt:lpstr>
      <vt:lpstr>Kristen ITC</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Amy</dc:creator>
  <cp:lastModifiedBy>Jones, Troy</cp:lastModifiedBy>
  <cp:revision>51</cp:revision>
  <dcterms:created xsi:type="dcterms:W3CDTF">2011-06-21T01:15:20Z</dcterms:created>
  <dcterms:modified xsi:type="dcterms:W3CDTF">2017-01-03T18:38:58Z</dcterms:modified>
</cp:coreProperties>
</file>